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9" r:id="rId2"/>
    <p:sldId id="280" r:id="rId3"/>
    <p:sldId id="281" r:id="rId4"/>
    <p:sldId id="282" r:id="rId5"/>
    <p:sldId id="283" r:id="rId6"/>
    <p:sldId id="291" r:id="rId7"/>
    <p:sldId id="284" r:id="rId8"/>
    <p:sldId id="285" r:id="rId9"/>
    <p:sldId id="286" r:id="rId10"/>
    <p:sldId id="293" r:id="rId11"/>
    <p:sldId id="287" r:id="rId12"/>
    <p:sldId id="288" r:id="rId13"/>
    <p:sldId id="289" r:id="rId14"/>
    <p:sldId id="290" r:id="rId15"/>
    <p:sldId id="292" r:id="rId16"/>
    <p:sldId id="294" r:id="rId17"/>
    <p:sldId id="295" r:id="rId18"/>
    <p:sldId id="296" r:id="rId19"/>
    <p:sldId id="297" r:id="rId20"/>
    <p:sldId id="298" r:id="rId21"/>
    <p:sldId id="299" r:id="rId22"/>
    <p:sldId id="300" r:id="rId23"/>
    <p:sldId id="301" r:id="rId24"/>
    <p:sldId id="302" r:id="rId25"/>
    <p:sldId id="303" r:id="rId26"/>
    <p:sldId id="304" r:id="rId27"/>
    <p:sldId id="305" r:id="rId28"/>
    <p:sldId id="306"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61" autoAdjust="0"/>
    <p:restoredTop sz="84615" autoAdjust="0"/>
  </p:normalViewPr>
  <p:slideViewPr>
    <p:cSldViewPr snapToGrid="0">
      <p:cViewPr varScale="1">
        <p:scale>
          <a:sx n="53" d="100"/>
          <a:sy n="53" d="100"/>
        </p:scale>
        <p:origin x="1164"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F378B5-AC31-2A7B-EF42-47EE1B080CC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3F9E382-1D38-B85C-CA8C-916F03CDD84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2646936-C24F-1D62-447F-B82663BC9EB4}"/>
              </a:ext>
            </a:extLst>
          </p:cNvPr>
          <p:cNvSpPr>
            <a:spLocks noGrp="1"/>
          </p:cNvSpPr>
          <p:nvPr>
            <p:ph type="dt" sz="half" idx="10"/>
          </p:nvPr>
        </p:nvSpPr>
        <p:spPr/>
        <p:txBody>
          <a:bodyPr/>
          <a:lstStyle/>
          <a:p>
            <a:fld id="{3DDC6A8D-22C3-43AC-A7BD-EF0C9F3F5DE9}" type="datetimeFigureOut">
              <a:rPr lang="en-US" smtClean="0"/>
              <a:t>1/9/2024</a:t>
            </a:fld>
            <a:endParaRPr lang="en-US"/>
          </a:p>
        </p:txBody>
      </p:sp>
      <p:sp>
        <p:nvSpPr>
          <p:cNvPr id="5" name="Footer Placeholder 4">
            <a:extLst>
              <a:ext uri="{FF2B5EF4-FFF2-40B4-BE49-F238E27FC236}">
                <a16:creationId xmlns:a16="http://schemas.microsoft.com/office/drawing/2014/main" id="{BE95EC77-7CC1-EA25-0F13-5F45A694C1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5633FB-688D-6516-F65D-B61FAC6549AF}"/>
              </a:ext>
            </a:extLst>
          </p:cNvPr>
          <p:cNvSpPr>
            <a:spLocks noGrp="1"/>
          </p:cNvSpPr>
          <p:nvPr>
            <p:ph type="sldNum" sz="quarter" idx="12"/>
          </p:nvPr>
        </p:nvSpPr>
        <p:spPr/>
        <p:txBody>
          <a:bodyPr/>
          <a:lstStyle/>
          <a:p>
            <a:fld id="{3AB2ED27-AFCA-4717-80A8-33D5AC80B5EF}" type="slidenum">
              <a:rPr lang="en-US" smtClean="0"/>
              <a:t>‹#›</a:t>
            </a:fld>
            <a:endParaRPr lang="en-US"/>
          </a:p>
        </p:txBody>
      </p:sp>
    </p:spTree>
    <p:extLst>
      <p:ext uri="{BB962C8B-B14F-4D97-AF65-F5344CB8AC3E}">
        <p14:creationId xmlns:p14="http://schemas.microsoft.com/office/powerpoint/2010/main" val="13763744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87B0DE-F549-4732-D793-C5C1144343F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BD93448-1B5C-9201-5C38-5549B467A79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1C67417-B9BB-734B-80B3-1D77AD0FA19D}"/>
              </a:ext>
            </a:extLst>
          </p:cNvPr>
          <p:cNvSpPr>
            <a:spLocks noGrp="1"/>
          </p:cNvSpPr>
          <p:nvPr>
            <p:ph type="dt" sz="half" idx="10"/>
          </p:nvPr>
        </p:nvSpPr>
        <p:spPr/>
        <p:txBody>
          <a:bodyPr/>
          <a:lstStyle/>
          <a:p>
            <a:fld id="{3DDC6A8D-22C3-43AC-A7BD-EF0C9F3F5DE9}" type="datetimeFigureOut">
              <a:rPr lang="en-US" smtClean="0"/>
              <a:t>1/9/2024</a:t>
            </a:fld>
            <a:endParaRPr lang="en-US"/>
          </a:p>
        </p:txBody>
      </p:sp>
      <p:sp>
        <p:nvSpPr>
          <p:cNvPr id="5" name="Footer Placeholder 4">
            <a:extLst>
              <a:ext uri="{FF2B5EF4-FFF2-40B4-BE49-F238E27FC236}">
                <a16:creationId xmlns:a16="http://schemas.microsoft.com/office/drawing/2014/main" id="{DF223A02-B93A-5FCA-D80A-AA966ECD532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6149186-CD85-9027-DD6F-A874A48DFE82}"/>
              </a:ext>
            </a:extLst>
          </p:cNvPr>
          <p:cNvSpPr>
            <a:spLocks noGrp="1"/>
          </p:cNvSpPr>
          <p:nvPr>
            <p:ph type="sldNum" sz="quarter" idx="12"/>
          </p:nvPr>
        </p:nvSpPr>
        <p:spPr/>
        <p:txBody>
          <a:bodyPr/>
          <a:lstStyle/>
          <a:p>
            <a:fld id="{3AB2ED27-AFCA-4717-80A8-33D5AC80B5EF}" type="slidenum">
              <a:rPr lang="en-US" smtClean="0"/>
              <a:t>‹#›</a:t>
            </a:fld>
            <a:endParaRPr lang="en-US"/>
          </a:p>
        </p:txBody>
      </p:sp>
    </p:spTree>
    <p:extLst>
      <p:ext uri="{BB962C8B-B14F-4D97-AF65-F5344CB8AC3E}">
        <p14:creationId xmlns:p14="http://schemas.microsoft.com/office/powerpoint/2010/main" val="41623365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9AE0C04-D2E3-399C-C9E5-17ACD009081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79BB58E-0DEA-417D-5108-FABB9CC0481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8DEABB-BF89-19B4-E151-D9C7979CF504}"/>
              </a:ext>
            </a:extLst>
          </p:cNvPr>
          <p:cNvSpPr>
            <a:spLocks noGrp="1"/>
          </p:cNvSpPr>
          <p:nvPr>
            <p:ph type="dt" sz="half" idx="10"/>
          </p:nvPr>
        </p:nvSpPr>
        <p:spPr/>
        <p:txBody>
          <a:bodyPr/>
          <a:lstStyle/>
          <a:p>
            <a:fld id="{3DDC6A8D-22C3-43AC-A7BD-EF0C9F3F5DE9}" type="datetimeFigureOut">
              <a:rPr lang="en-US" smtClean="0"/>
              <a:t>1/9/2024</a:t>
            </a:fld>
            <a:endParaRPr lang="en-US"/>
          </a:p>
        </p:txBody>
      </p:sp>
      <p:sp>
        <p:nvSpPr>
          <p:cNvPr id="5" name="Footer Placeholder 4">
            <a:extLst>
              <a:ext uri="{FF2B5EF4-FFF2-40B4-BE49-F238E27FC236}">
                <a16:creationId xmlns:a16="http://schemas.microsoft.com/office/drawing/2014/main" id="{8088CD4C-4FC4-E822-39AF-C93F408039B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7BA024-F1C4-BC68-093B-85C82679DAD5}"/>
              </a:ext>
            </a:extLst>
          </p:cNvPr>
          <p:cNvSpPr>
            <a:spLocks noGrp="1"/>
          </p:cNvSpPr>
          <p:nvPr>
            <p:ph type="sldNum" sz="quarter" idx="12"/>
          </p:nvPr>
        </p:nvSpPr>
        <p:spPr/>
        <p:txBody>
          <a:bodyPr/>
          <a:lstStyle/>
          <a:p>
            <a:fld id="{3AB2ED27-AFCA-4717-80A8-33D5AC80B5EF}" type="slidenum">
              <a:rPr lang="en-US" smtClean="0"/>
              <a:t>‹#›</a:t>
            </a:fld>
            <a:endParaRPr lang="en-US"/>
          </a:p>
        </p:txBody>
      </p:sp>
    </p:spTree>
    <p:extLst>
      <p:ext uri="{BB962C8B-B14F-4D97-AF65-F5344CB8AC3E}">
        <p14:creationId xmlns:p14="http://schemas.microsoft.com/office/powerpoint/2010/main" val="41972282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6B11B-B4EA-6D91-4A4A-D181AB96B37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133EFBE-5EA3-907F-8090-AB1E648900C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1B57EA-7C55-BB22-552B-19BD0284F7F0}"/>
              </a:ext>
            </a:extLst>
          </p:cNvPr>
          <p:cNvSpPr>
            <a:spLocks noGrp="1"/>
          </p:cNvSpPr>
          <p:nvPr>
            <p:ph type="dt" sz="half" idx="10"/>
          </p:nvPr>
        </p:nvSpPr>
        <p:spPr/>
        <p:txBody>
          <a:bodyPr/>
          <a:lstStyle/>
          <a:p>
            <a:fld id="{3DDC6A8D-22C3-43AC-A7BD-EF0C9F3F5DE9}" type="datetimeFigureOut">
              <a:rPr lang="en-US" smtClean="0"/>
              <a:t>1/9/2024</a:t>
            </a:fld>
            <a:endParaRPr lang="en-US"/>
          </a:p>
        </p:txBody>
      </p:sp>
      <p:sp>
        <p:nvSpPr>
          <p:cNvPr id="5" name="Footer Placeholder 4">
            <a:extLst>
              <a:ext uri="{FF2B5EF4-FFF2-40B4-BE49-F238E27FC236}">
                <a16:creationId xmlns:a16="http://schemas.microsoft.com/office/drawing/2014/main" id="{FEDC1F42-78E3-FA32-ED5E-EC408B5BF6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835FA4-770F-8DC8-E7B0-8E8D07407E77}"/>
              </a:ext>
            </a:extLst>
          </p:cNvPr>
          <p:cNvSpPr>
            <a:spLocks noGrp="1"/>
          </p:cNvSpPr>
          <p:nvPr>
            <p:ph type="sldNum" sz="quarter" idx="12"/>
          </p:nvPr>
        </p:nvSpPr>
        <p:spPr/>
        <p:txBody>
          <a:bodyPr/>
          <a:lstStyle/>
          <a:p>
            <a:fld id="{3AB2ED27-AFCA-4717-80A8-33D5AC80B5EF}" type="slidenum">
              <a:rPr lang="en-US" smtClean="0"/>
              <a:t>‹#›</a:t>
            </a:fld>
            <a:endParaRPr lang="en-US"/>
          </a:p>
        </p:txBody>
      </p:sp>
    </p:spTree>
    <p:extLst>
      <p:ext uri="{BB962C8B-B14F-4D97-AF65-F5344CB8AC3E}">
        <p14:creationId xmlns:p14="http://schemas.microsoft.com/office/powerpoint/2010/main" val="22092572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7539FC-F58A-D056-A309-25A3E562D0F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3F4D428-9A23-85FD-3442-7650DE346CB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220EEC9-DBDA-A95E-43A4-D1462A311E42}"/>
              </a:ext>
            </a:extLst>
          </p:cNvPr>
          <p:cNvSpPr>
            <a:spLocks noGrp="1"/>
          </p:cNvSpPr>
          <p:nvPr>
            <p:ph type="dt" sz="half" idx="10"/>
          </p:nvPr>
        </p:nvSpPr>
        <p:spPr/>
        <p:txBody>
          <a:bodyPr/>
          <a:lstStyle/>
          <a:p>
            <a:fld id="{3DDC6A8D-22C3-43AC-A7BD-EF0C9F3F5DE9}" type="datetimeFigureOut">
              <a:rPr lang="en-US" smtClean="0"/>
              <a:t>1/9/2024</a:t>
            </a:fld>
            <a:endParaRPr lang="en-US"/>
          </a:p>
        </p:txBody>
      </p:sp>
      <p:sp>
        <p:nvSpPr>
          <p:cNvPr id="5" name="Footer Placeholder 4">
            <a:extLst>
              <a:ext uri="{FF2B5EF4-FFF2-40B4-BE49-F238E27FC236}">
                <a16:creationId xmlns:a16="http://schemas.microsoft.com/office/drawing/2014/main" id="{9E05A6ED-05A8-5DB6-A05A-7E5E6A73D4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74236D-8F1E-5306-5A0D-D3F5270A6E87}"/>
              </a:ext>
            </a:extLst>
          </p:cNvPr>
          <p:cNvSpPr>
            <a:spLocks noGrp="1"/>
          </p:cNvSpPr>
          <p:nvPr>
            <p:ph type="sldNum" sz="quarter" idx="12"/>
          </p:nvPr>
        </p:nvSpPr>
        <p:spPr/>
        <p:txBody>
          <a:bodyPr/>
          <a:lstStyle/>
          <a:p>
            <a:fld id="{3AB2ED27-AFCA-4717-80A8-33D5AC80B5EF}" type="slidenum">
              <a:rPr lang="en-US" smtClean="0"/>
              <a:t>‹#›</a:t>
            </a:fld>
            <a:endParaRPr lang="en-US"/>
          </a:p>
        </p:txBody>
      </p:sp>
    </p:spTree>
    <p:extLst>
      <p:ext uri="{BB962C8B-B14F-4D97-AF65-F5344CB8AC3E}">
        <p14:creationId xmlns:p14="http://schemas.microsoft.com/office/powerpoint/2010/main" val="2243150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C736F-6E45-75EB-6FC5-AD0C1F689C7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6DF6FEE-BD0B-35E2-AE70-69C734E4C6B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38A010B-0333-D404-66B4-BFC57D5F8CB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5A103E7-D7EC-CA44-C1D6-E67C7B7FF1C8}"/>
              </a:ext>
            </a:extLst>
          </p:cNvPr>
          <p:cNvSpPr>
            <a:spLocks noGrp="1"/>
          </p:cNvSpPr>
          <p:nvPr>
            <p:ph type="dt" sz="half" idx="10"/>
          </p:nvPr>
        </p:nvSpPr>
        <p:spPr/>
        <p:txBody>
          <a:bodyPr/>
          <a:lstStyle/>
          <a:p>
            <a:fld id="{3DDC6A8D-22C3-43AC-A7BD-EF0C9F3F5DE9}" type="datetimeFigureOut">
              <a:rPr lang="en-US" smtClean="0"/>
              <a:t>1/9/2024</a:t>
            </a:fld>
            <a:endParaRPr lang="en-US"/>
          </a:p>
        </p:txBody>
      </p:sp>
      <p:sp>
        <p:nvSpPr>
          <p:cNvPr id="6" name="Footer Placeholder 5">
            <a:extLst>
              <a:ext uri="{FF2B5EF4-FFF2-40B4-BE49-F238E27FC236}">
                <a16:creationId xmlns:a16="http://schemas.microsoft.com/office/drawing/2014/main" id="{BD1F6546-73A2-7993-0D66-9E5371915A6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7C682BC-EC81-6F78-87C3-2B9973A7E223}"/>
              </a:ext>
            </a:extLst>
          </p:cNvPr>
          <p:cNvSpPr>
            <a:spLocks noGrp="1"/>
          </p:cNvSpPr>
          <p:nvPr>
            <p:ph type="sldNum" sz="quarter" idx="12"/>
          </p:nvPr>
        </p:nvSpPr>
        <p:spPr/>
        <p:txBody>
          <a:bodyPr/>
          <a:lstStyle/>
          <a:p>
            <a:fld id="{3AB2ED27-AFCA-4717-80A8-33D5AC80B5EF}" type="slidenum">
              <a:rPr lang="en-US" smtClean="0"/>
              <a:t>‹#›</a:t>
            </a:fld>
            <a:endParaRPr lang="en-US"/>
          </a:p>
        </p:txBody>
      </p:sp>
    </p:spTree>
    <p:extLst>
      <p:ext uri="{BB962C8B-B14F-4D97-AF65-F5344CB8AC3E}">
        <p14:creationId xmlns:p14="http://schemas.microsoft.com/office/powerpoint/2010/main" val="28867476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39D9E-C86F-2519-6C74-7D786737B1F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529ACBF-8BD3-E44F-2C86-F0B96C4CF7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E4EE3DC-3058-2E3F-E8EA-FB8CA6FDE1B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81FF443-899B-AD9E-37A7-8DF497ED62A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DB617E4-C66B-16A2-173A-9916DAF48D2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1835DFC-72DC-1A9F-9FEA-950542EF0563}"/>
              </a:ext>
            </a:extLst>
          </p:cNvPr>
          <p:cNvSpPr>
            <a:spLocks noGrp="1"/>
          </p:cNvSpPr>
          <p:nvPr>
            <p:ph type="dt" sz="half" idx="10"/>
          </p:nvPr>
        </p:nvSpPr>
        <p:spPr/>
        <p:txBody>
          <a:bodyPr/>
          <a:lstStyle/>
          <a:p>
            <a:fld id="{3DDC6A8D-22C3-43AC-A7BD-EF0C9F3F5DE9}" type="datetimeFigureOut">
              <a:rPr lang="en-US" smtClean="0"/>
              <a:t>1/9/2024</a:t>
            </a:fld>
            <a:endParaRPr lang="en-US"/>
          </a:p>
        </p:txBody>
      </p:sp>
      <p:sp>
        <p:nvSpPr>
          <p:cNvPr id="8" name="Footer Placeholder 7">
            <a:extLst>
              <a:ext uri="{FF2B5EF4-FFF2-40B4-BE49-F238E27FC236}">
                <a16:creationId xmlns:a16="http://schemas.microsoft.com/office/drawing/2014/main" id="{896A8C53-A81C-B643-8140-F95DAAEF737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BE901C0-100B-5BA6-292E-DC65B85AEE17}"/>
              </a:ext>
            </a:extLst>
          </p:cNvPr>
          <p:cNvSpPr>
            <a:spLocks noGrp="1"/>
          </p:cNvSpPr>
          <p:nvPr>
            <p:ph type="sldNum" sz="quarter" idx="12"/>
          </p:nvPr>
        </p:nvSpPr>
        <p:spPr/>
        <p:txBody>
          <a:bodyPr/>
          <a:lstStyle/>
          <a:p>
            <a:fld id="{3AB2ED27-AFCA-4717-80A8-33D5AC80B5EF}" type="slidenum">
              <a:rPr lang="en-US" smtClean="0"/>
              <a:t>‹#›</a:t>
            </a:fld>
            <a:endParaRPr lang="en-US"/>
          </a:p>
        </p:txBody>
      </p:sp>
    </p:spTree>
    <p:extLst>
      <p:ext uri="{BB962C8B-B14F-4D97-AF65-F5344CB8AC3E}">
        <p14:creationId xmlns:p14="http://schemas.microsoft.com/office/powerpoint/2010/main" val="4972750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B682F-43B3-2F15-3792-93BB2C99F2D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0181669-EC56-0C0E-03B4-FD2FF05A11D7}"/>
              </a:ext>
            </a:extLst>
          </p:cNvPr>
          <p:cNvSpPr>
            <a:spLocks noGrp="1"/>
          </p:cNvSpPr>
          <p:nvPr>
            <p:ph type="dt" sz="half" idx="10"/>
          </p:nvPr>
        </p:nvSpPr>
        <p:spPr/>
        <p:txBody>
          <a:bodyPr/>
          <a:lstStyle/>
          <a:p>
            <a:fld id="{3DDC6A8D-22C3-43AC-A7BD-EF0C9F3F5DE9}" type="datetimeFigureOut">
              <a:rPr lang="en-US" smtClean="0"/>
              <a:t>1/9/2024</a:t>
            </a:fld>
            <a:endParaRPr lang="en-US"/>
          </a:p>
        </p:txBody>
      </p:sp>
      <p:sp>
        <p:nvSpPr>
          <p:cNvPr id="4" name="Footer Placeholder 3">
            <a:extLst>
              <a:ext uri="{FF2B5EF4-FFF2-40B4-BE49-F238E27FC236}">
                <a16:creationId xmlns:a16="http://schemas.microsoft.com/office/drawing/2014/main" id="{B3542851-AA6A-C272-CD3D-A427B07C234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711FF6-D271-5242-5092-D945A12BE0AD}"/>
              </a:ext>
            </a:extLst>
          </p:cNvPr>
          <p:cNvSpPr>
            <a:spLocks noGrp="1"/>
          </p:cNvSpPr>
          <p:nvPr>
            <p:ph type="sldNum" sz="quarter" idx="12"/>
          </p:nvPr>
        </p:nvSpPr>
        <p:spPr/>
        <p:txBody>
          <a:bodyPr/>
          <a:lstStyle/>
          <a:p>
            <a:fld id="{3AB2ED27-AFCA-4717-80A8-33D5AC80B5EF}" type="slidenum">
              <a:rPr lang="en-US" smtClean="0"/>
              <a:t>‹#›</a:t>
            </a:fld>
            <a:endParaRPr lang="en-US"/>
          </a:p>
        </p:txBody>
      </p:sp>
    </p:spTree>
    <p:extLst>
      <p:ext uri="{BB962C8B-B14F-4D97-AF65-F5344CB8AC3E}">
        <p14:creationId xmlns:p14="http://schemas.microsoft.com/office/powerpoint/2010/main" val="11734147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46CEB63-CCCA-00C5-5E9E-2E306C942C39}"/>
              </a:ext>
            </a:extLst>
          </p:cNvPr>
          <p:cNvSpPr>
            <a:spLocks noGrp="1"/>
          </p:cNvSpPr>
          <p:nvPr>
            <p:ph type="dt" sz="half" idx="10"/>
          </p:nvPr>
        </p:nvSpPr>
        <p:spPr/>
        <p:txBody>
          <a:bodyPr/>
          <a:lstStyle/>
          <a:p>
            <a:fld id="{3DDC6A8D-22C3-43AC-A7BD-EF0C9F3F5DE9}" type="datetimeFigureOut">
              <a:rPr lang="en-US" smtClean="0"/>
              <a:t>1/9/2024</a:t>
            </a:fld>
            <a:endParaRPr lang="en-US"/>
          </a:p>
        </p:txBody>
      </p:sp>
      <p:sp>
        <p:nvSpPr>
          <p:cNvPr id="3" name="Footer Placeholder 2">
            <a:extLst>
              <a:ext uri="{FF2B5EF4-FFF2-40B4-BE49-F238E27FC236}">
                <a16:creationId xmlns:a16="http://schemas.microsoft.com/office/drawing/2014/main" id="{A6EC8633-0647-9926-7C1B-7CE126F801B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BEFA475-2FC1-B576-9761-1EBBB0BE7139}"/>
              </a:ext>
            </a:extLst>
          </p:cNvPr>
          <p:cNvSpPr>
            <a:spLocks noGrp="1"/>
          </p:cNvSpPr>
          <p:nvPr>
            <p:ph type="sldNum" sz="quarter" idx="12"/>
          </p:nvPr>
        </p:nvSpPr>
        <p:spPr/>
        <p:txBody>
          <a:bodyPr/>
          <a:lstStyle/>
          <a:p>
            <a:fld id="{3AB2ED27-AFCA-4717-80A8-33D5AC80B5EF}" type="slidenum">
              <a:rPr lang="en-US" smtClean="0"/>
              <a:t>‹#›</a:t>
            </a:fld>
            <a:endParaRPr lang="en-US"/>
          </a:p>
        </p:txBody>
      </p:sp>
    </p:spTree>
    <p:extLst>
      <p:ext uri="{BB962C8B-B14F-4D97-AF65-F5344CB8AC3E}">
        <p14:creationId xmlns:p14="http://schemas.microsoft.com/office/powerpoint/2010/main" val="32447801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19D1B-86BC-2BE9-640A-221E0D4B742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6EBBE93-9D1F-018C-52FF-07FFDDFA3B5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CF84DA1-5DF0-ACCB-7082-A62020CE17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74A5649-005B-CCA5-6E65-9657763CAF63}"/>
              </a:ext>
            </a:extLst>
          </p:cNvPr>
          <p:cNvSpPr>
            <a:spLocks noGrp="1"/>
          </p:cNvSpPr>
          <p:nvPr>
            <p:ph type="dt" sz="half" idx="10"/>
          </p:nvPr>
        </p:nvSpPr>
        <p:spPr/>
        <p:txBody>
          <a:bodyPr/>
          <a:lstStyle/>
          <a:p>
            <a:fld id="{3DDC6A8D-22C3-43AC-A7BD-EF0C9F3F5DE9}" type="datetimeFigureOut">
              <a:rPr lang="en-US" smtClean="0"/>
              <a:t>1/9/2024</a:t>
            </a:fld>
            <a:endParaRPr lang="en-US"/>
          </a:p>
        </p:txBody>
      </p:sp>
      <p:sp>
        <p:nvSpPr>
          <p:cNvPr id="6" name="Footer Placeholder 5">
            <a:extLst>
              <a:ext uri="{FF2B5EF4-FFF2-40B4-BE49-F238E27FC236}">
                <a16:creationId xmlns:a16="http://schemas.microsoft.com/office/drawing/2014/main" id="{6892F668-5757-1DA0-0E08-708AC62443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E800A58-580E-ABCB-3276-904B84F32FFA}"/>
              </a:ext>
            </a:extLst>
          </p:cNvPr>
          <p:cNvSpPr>
            <a:spLocks noGrp="1"/>
          </p:cNvSpPr>
          <p:nvPr>
            <p:ph type="sldNum" sz="quarter" idx="12"/>
          </p:nvPr>
        </p:nvSpPr>
        <p:spPr/>
        <p:txBody>
          <a:bodyPr/>
          <a:lstStyle/>
          <a:p>
            <a:fld id="{3AB2ED27-AFCA-4717-80A8-33D5AC80B5EF}" type="slidenum">
              <a:rPr lang="en-US" smtClean="0"/>
              <a:t>‹#›</a:t>
            </a:fld>
            <a:endParaRPr lang="en-US"/>
          </a:p>
        </p:txBody>
      </p:sp>
    </p:spTree>
    <p:extLst>
      <p:ext uri="{BB962C8B-B14F-4D97-AF65-F5344CB8AC3E}">
        <p14:creationId xmlns:p14="http://schemas.microsoft.com/office/powerpoint/2010/main" val="4037321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E2876-67CA-D7C6-F7F9-DD58AD8F3E0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10260A1-E4B1-4B46-29C8-D016095E7D2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A49AD1B-76C6-5075-6831-1DFEC8A3C6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1ADC028-AE53-7089-3659-75EB5E963DAF}"/>
              </a:ext>
            </a:extLst>
          </p:cNvPr>
          <p:cNvSpPr>
            <a:spLocks noGrp="1"/>
          </p:cNvSpPr>
          <p:nvPr>
            <p:ph type="dt" sz="half" idx="10"/>
          </p:nvPr>
        </p:nvSpPr>
        <p:spPr/>
        <p:txBody>
          <a:bodyPr/>
          <a:lstStyle/>
          <a:p>
            <a:fld id="{3DDC6A8D-22C3-43AC-A7BD-EF0C9F3F5DE9}" type="datetimeFigureOut">
              <a:rPr lang="en-US" smtClean="0"/>
              <a:t>1/9/2024</a:t>
            </a:fld>
            <a:endParaRPr lang="en-US"/>
          </a:p>
        </p:txBody>
      </p:sp>
      <p:sp>
        <p:nvSpPr>
          <p:cNvPr id="6" name="Footer Placeholder 5">
            <a:extLst>
              <a:ext uri="{FF2B5EF4-FFF2-40B4-BE49-F238E27FC236}">
                <a16:creationId xmlns:a16="http://schemas.microsoft.com/office/drawing/2014/main" id="{939BB1E1-7443-0A34-8117-67F4762D816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D6F77B4-6045-7814-2633-876863213ECD}"/>
              </a:ext>
            </a:extLst>
          </p:cNvPr>
          <p:cNvSpPr>
            <a:spLocks noGrp="1"/>
          </p:cNvSpPr>
          <p:nvPr>
            <p:ph type="sldNum" sz="quarter" idx="12"/>
          </p:nvPr>
        </p:nvSpPr>
        <p:spPr/>
        <p:txBody>
          <a:bodyPr/>
          <a:lstStyle/>
          <a:p>
            <a:fld id="{3AB2ED27-AFCA-4717-80A8-33D5AC80B5EF}" type="slidenum">
              <a:rPr lang="en-US" smtClean="0"/>
              <a:t>‹#›</a:t>
            </a:fld>
            <a:endParaRPr lang="en-US"/>
          </a:p>
        </p:txBody>
      </p:sp>
    </p:spTree>
    <p:extLst>
      <p:ext uri="{BB962C8B-B14F-4D97-AF65-F5344CB8AC3E}">
        <p14:creationId xmlns:p14="http://schemas.microsoft.com/office/powerpoint/2010/main" val="315758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E7B31F-23B7-8FB6-CC2E-3F4985B50B7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C00EAAF-80A2-5B4B-4239-8254AF5591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D188B3-3D48-9E6C-B792-8DD33B9F42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DC6A8D-22C3-43AC-A7BD-EF0C9F3F5DE9}" type="datetimeFigureOut">
              <a:rPr lang="en-US" smtClean="0"/>
              <a:t>1/9/2024</a:t>
            </a:fld>
            <a:endParaRPr lang="en-US"/>
          </a:p>
        </p:txBody>
      </p:sp>
      <p:sp>
        <p:nvSpPr>
          <p:cNvPr id="5" name="Footer Placeholder 4">
            <a:extLst>
              <a:ext uri="{FF2B5EF4-FFF2-40B4-BE49-F238E27FC236}">
                <a16:creationId xmlns:a16="http://schemas.microsoft.com/office/drawing/2014/main" id="{0179FA68-B585-D62C-B237-DD0D9D315B6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545A754-30B0-70F1-8916-AC80AF106D4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B2ED27-AFCA-4717-80A8-33D5AC80B5EF}" type="slidenum">
              <a:rPr lang="en-US" smtClean="0"/>
              <a:t>‹#›</a:t>
            </a:fld>
            <a:endParaRPr lang="en-US"/>
          </a:p>
        </p:txBody>
      </p:sp>
    </p:spTree>
    <p:extLst>
      <p:ext uri="{BB962C8B-B14F-4D97-AF65-F5344CB8AC3E}">
        <p14:creationId xmlns:p14="http://schemas.microsoft.com/office/powerpoint/2010/main" val="29602566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t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t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120014-6275-7708-F175-8AA7984C0668}"/>
              </a:ext>
            </a:extLst>
          </p:cNvPr>
          <p:cNvSpPr>
            <a:spLocks noGrp="1"/>
          </p:cNvSpPr>
          <p:nvPr>
            <p:ph type="title"/>
          </p:nvPr>
        </p:nvSpPr>
        <p:spPr>
          <a:xfrm>
            <a:off x="838200" y="1471549"/>
            <a:ext cx="10515600" cy="1325563"/>
          </a:xfrm>
        </p:spPr>
        <p:txBody>
          <a:bodyPr>
            <a:normAutofit/>
          </a:bodyPr>
          <a:lstStyle/>
          <a:p>
            <a:pPr algn="ctr"/>
            <a:r>
              <a:rPr lang="en-US" sz="6000" dirty="0">
                <a:latin typeface="Palatino Linotype" panose="02040502050505030304" pitchFamily="18" charset="0"/>
              </a:rPr>
              <a:t>Vaccines in Tumor Therapy 2</a:t>
            </a:r>
          </a:p>
        </p:txBody>
      </p:sp>
      <p:pic>
        <p:nvPicPr>
          <p:cNvPr id="5" name="Content Placeholder 4">
            <a:extLst>
              <a:ext uri="{FF2B5EF4-FFF2-40B4-BE49-F238E27FC236}">
                <a16:creationId xmlns:a16="http://schemas.microsoft.com/office/drawing/2014/main" id="{D57F9E2E-AE8C-6ED9-24D0-C69B8DE6366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04160" y="3201035"/>
            <a:ext cx="6583680" cy="3291840"/>
          </a:xfrm>
        </p:spPr>
      </p:pic>
    </p:spTree>
    <p:extLst>
      <p:ext uri="{BB962C8B-B14F-4D97-AF65-F5344CB8AC3E}">
        <p14:creationId xmlns:p14="http://schemas.microsoft.com/office/powerpoint/2010/main" val="18280023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2DDAAE-1026-8441-623D-639EA1988E24}"/>
              </a:ext>
            </a:extLst>
          </p:cNvPr>
          <p:cNvSpPr>
            <a:spLocks noGrp="1"/>
          </p:cNvSpPr>
          <p:nvPr>
            <p:ph type="title"/>
          </p:nvPr>
        </p:nvSpPr>
        <p:spPr/>
        <p:txBody>
          <a:bodyPr/>
          <a:lstStyle/>
          <a:p>
            <a:pPr algn="ctr"/>
            <a:r>
              <a:rPr lang="en-US" dirty="0">
                <a:latin typeface="Palatino Linotype" panose="02040502050505030304" pitchFamily="18" charset="0"/>
              </a:rPr>
              <a:t>Peptide-based Cancer Vaccines</a:t>
            </a:r>
          </a:p>
        </p:txBody>
      </p:sp>
      <p:sp>
        <p:nvSpPr>
          <p:cNvPr id="3" name="Content Placeholder 2">
            <a:extLst>
              <a:ext uri="{FF2B5EF4-FFF2-40B4-BE49-F238E27FC236}">
                <a16:creationId xmlns:a16="http://schemas.microsoft.com/office/drawing/2014/main" id="{6126A119-C6F4-EA33-405F-A377AD7E1CEA}"/>
              </a:ext>
            </a:extLst>
          </p:cNvPr>
          <p:cNvSpPr>
            <a:spLocks noGrp="1"/>
          </p:cNvSpPr>
          <p:nvPr>
            <p:ph idx="1"/>
          </p:nvPr>
        </p:nvSpPr>
        <p:spPr/>
        <p:txBody>
          <a:bodyPr/>
          <a:lstStyle/>
          <a:p>
            <a:r>
              <a:rPr lang="en-US" dirty="0">
                <a:latin typeface="Palatino Linotype" panose="02040502050505030304" pitchFamily="18" charset="0"/>
              </a:rPr>
              <a:t>Peptide-based subunit vaccines, including chemical and biosynthetic preparations of predicted or known specific tumor antigens, induce a robust immune response against the particular tumor antigen site. </a:t>
            </a:r>
          </a:p>
          <a:p>
            <a:r>
              <a:rPr lang="en-US" dirty="0">
                <a:latin typeface="Palatino Linotype" panose="02040502050505030304" pitchFamily="18" charset="0"/>
              </a:rPr>
              <a:t>Peptide-based subunit vaccine combined with adjuvants can efficiently provoke humoral immune response, suitable for preventing and treating viral infectious diseases. HBV and HPV vaccines for liver and cervical cancers were primarily peptide-based subunit vaccines</a:t>
            </a:r>
          </a:p>
        </p:txBody>
      </p:sp>
      <p:pic>
        <p:nvPicPr>
          <p:cNvPr id="5" name="Picture 4">
            <a:extLst>
              <a:ext uri="{FF2B5EF4-FFF2-40B4-BE49-F238E27FC236}">
                <a16:creationId xmlns:a16="http://schemas.microsoft.com/office/drawing/2014/main" id="{25FF6915-0242-9745-6CB3-7FBCA01734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51008" y="91439"/>
            <a:ext cx="1545336" cy="2181651"/>
          </a:xfrm>
          <a:prstGeom prst="rect">
            <a:avLst/>
          </a:prstGeom>
        </p:spPr>
      </p:pic>
    </p:spTree>
    <p:extLst>
      <p:ext uri="{BB962C8B-B14F-4D97-AF65-F5344CB8AC3E}">
        <p14:creationId xmlns:p14="http://schemas.microsoft.com/office/powerpoint/2010/main" val="18668756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DC7C1-F565-0A31-78B6-9F71A77A0A69}"/>
              </a:ext>
            </a:extLst>
          </p:cNvPr>
          <p:cNvSpPr>
            <a:spLocks noGrp="1"/>
          </p:cNvSpPr>
          <p:nvPr>
            <p:ph type="title"/>
          </p:nvPr>
        </p:nvSpPr>
        <p:spPr/>
        <p:txBody>
          <a:bodyPr/>
          <a:lstStyle/>
          <a:p>
            <a:pPr algn="ctr"/>
            <a:r>
              <a:rPr lang="en-US" dirty="0">
                <a:latin typeface="Palatino Linotype" panose="02040502050505030304" pitchFamily="18" charset="0"/>
              </a:rPr>
              <a:t>Peptide-based Cancer Vaccines</a:t>
            </a:r>
            <a:endParaRPr lang="en-US" dirty="0"/>
          </a:p>
        </p:txBody>
      </p:sp>
      <p:sp>
        <p:nvSpPr>
          <p:cNvPr id="3" name="Content Placeholder 2">
            <a:extLst>
              <a:ext uri="{FF2B5EF4-FFF2-40B4-BE49-F238E27FC236}">
                <a16:creationId xmlns:a16="http://schemas.microsoft.com/office/drawing/2014/main" id="{A3F9C8BF-0E3B-150D-9786-7B47A43F1CB5}"/>
              </a:ext>
            </a:extLst>
          </p:cNvPr>
          <p:cNvSpPr>
            <a:spLocks noGrp="1"/>
          </p:cNvSpPr>
          <p:nvPr>
            <p:ph idx="1"/>
          </p:nvPr>
        </p:nvSpPr>
        <p:spPr/>
        <p:txBody>
          <a:bodyPr/>
          <a:lstStyle/>
          <a:p>
            <a:r>
              <a:rPr lang="en-US" dirty="0">
                <a:latin typeface="Palatino Linotype" panose="02040502050505030304" pitchFamily="18" charset="0"/>
              </a:rPr>
              <a:t>Current focus of cancer vaccines has shifted from complete, inactivated, or attenuated pathogens to vaccines based on subunit components</a:t>
            </a:r>
          </a:p>
          <a:p>
            <a:r>
              <a:rPr lang="en-US" dirty="0">
                <a:latin typeface="Palatino Linotype" panose="02040502050505030304" pitchFamily="18" charset="0"/>
              </a:rPr>
              <a:t>Peptide-based vaccines are polypeptides composed of known or predicted tumor antigen epitopes</a:t>
            </a:r>
          </a:p>
          <a:p>
            <a:r>
              <a:rPr lang="en-US" dirty="0">
                <a:latin typeface="Palatino Linotype" panose="02040502050505030304" pitchFamily="18" charset="0"/>
              </a:rPr>
              <a:t>Difficult to cause a robust immune response =&gt; immune tolerance</a:t>
            </a:r>
          </a:p>
          <a:p>
            <a:r>
              <a:rPr lang="en-US" dirty="0">
                <a:latin typeface="Palatino Linotype" panose="02040502050505030304" pitchFamily="18" charset="0"/>
              </a:rPr>
              <a:t>Compared to inactivated tumor cell vaccines, peptide-based vaccines trigger a more focused immune response against critical neutralization epitopes - </a:t>
            </a:r>
            <a:r>
              <a:rPr lang="en-US" dirty="0">
                <a:solidFill>
                  <a:srgbClr val="FF0000"/>
                </a:solidFill>
                <a:latin typeface="Palatino Linotype" panose="02040502050505030304" pitchFamily="18" charset="0"/>
              </a:rPr>
              <a:t>immunodominance</a:t>
            </a:r>
          </a:p>
        </p:txBody>
      </p:sp>
    </p:spTree>
    <p:extLst>
      <p:ext uri="{BB962C8B-B14F-4D97-AF65-F5344CB8AC3E}">
        <p14:creationId xmlns:p14="http://schemas.microsoft.com/office/powerpoint/2010/main" val="16820858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D85A7-AA44-CB39-3902-7ACB37A49743}"/>
              </a:ext>
            </a:extLst>
          </p:cNvPr>
          <p:cNvSpPr>
            <a:spLocks noGrp="1"/>
          </p:cNvSpPr>
          <p:nvPr>
            <p:ph type="title"/>
          </p:nvPr>
        </p:nvSpPr>
        <p:spPr/>
        <p:txBody>
          <a:bodyPr/>
          <a:lstStyle/>
          <a:p>
            <a:pPr algn="ctr"/>
            <a:r>
              <a:rPr lang="en-US" dirty="0">
                <a:latin typeface="Palatino Linotype" panose="02040502050505030304" pitchFamily="18" charset="0"/>
              </a:rPr>
              <a:t>Peptide-based Cancer Vaccines</a:t>
            </a:r>
            <a:endParaRPr lang="en-US" dirty="0"/>
          </a:p>
        </p:txBody>
      </p:sp>
      <p:sp>
        <p:nvSpPr>
          <p:cNvPr id="3" name="Content Placeholder 2">
            <a:extLst>
              <a:ext uri="{FF2B5EF4-FFF2-40B4-BE49-F238E27FC236}">
                <a16:creationId xmlns:a16="http://schemas.microsoft.com/office/drawing/2014/main" id="{FCEDEFF6-5E3F-2561-9C2D-A1F57916854D}"/>
              </a:ext>
            </a:extLst>
          </p:cNvPr>
          <p:cNvSpPr>
            <a:spLocks noGrp="1"/>
          </p:cNvSpPr>
          <p:nvPr>
            <p:ph idx="1"/>
          </p:nvPr>
        </p:nvSpPr>
        <p:spPr/>
        <p:txBody>
          <a:bodyPr>
            <a:normAutofit fontScale="92500" lnSpcReduction="10000"/>
          </a:bodyPr>
          <a:lstStyle/>
          <a:p>
            <a:r>
              <a:rPr lang="en-US" dirty="0">
                <a:latin typeface="Palatino Linotype" panose="02040502050505030304" pitchFamily="18" charset="0"/>
              </a:rPr>
              <a:t>Peptide-based cancer vaccines usually require both CD8+ T epitopes and CD4+ T cell epitopes</a:t>
            </a:r>
          </a:p>
          <a:p>
            <a:r>
              <a:rPr lang="en-US" dirty="0">
                <a:latin typeface="Palatino Linotype" panose="02040502050505030304" pitchFamily="18" charset="0"/>
              </a:rPr>
              <a:t>Peptide-based vaccines are often used in </a:t>
            </a:r>
            <a:r>
              <a:rPr lang="en-US" b="1" dirty="0">
                <a:latin typeface="Palatino Linotype" panose="02040502050505030304" pitchFamily="18" charset="0"/>
              </a:rPr>
              <a:t>combination with adjuvants</a:t>
            </a:r>
          </a:p>
          <a:p>
            <a:r>
              <a:rPr lang="en-US" dirty="0">
                <a:latin typeface="Palatino Linotype" panose="02040502050505030304" pitchFamily="18" charset="0"/>
              </a:rPr>
              <a:t>Cancer vaccines aim to induce the activation and proliferation of CTLs, which require Th1-type immune response dominated by IFN-γ. Several novel adjuvants show tremendous potential for anti-tumor effects, including nanomaterials or synthetic TLRs ligands and cytokines</a:t>
            </a:r>
          </a:p>
          <a:p>
            <a:r>
              <a:rPr lang="en-US" dirty="0">
                <a:latin typeface="Palatino Linotype" panose="02040502050505030304" pitchFamily="18" charset="0"/>
              </a:rPr>
              <a:t>New adjuvants contribute to the recruitment of leukocytes to the vaccination site, support the expansion and activation of T cells, and promote their migration to lymph nodes and tumor sites</a:t>
            </a:r>
          </a:p>
        </p:txBody>
      </p:sp>
    </p:spTree>
    <p:extLst>
      <p:ext uri="{BB962C8B-B14F-4D97-AF65-F5344CB8AC3E}">
        <p14:creationId xmlns:p14="http://schemas.microsoft.com/office/powerpoint/2010/main" val="25967847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9541DE-D201-2D9B-29EC-37D1A7213B99}"/>
              </a:ext>
            </a:extLst>
          </p:cNvPr>
          <p:cNvSpPr>
            <a:spLocks noGrp="1"/>
          </p:cNvSpPr>
          <p:nvPr>
            <p:ph type="title"/>
          </p:nvPr>
        </p:nvSpPr>
        <p:spPr/>
        <p:txBody>
          <a:bodyPr/>
          <a:lstStyle/>
          <a:p>
            <a:pPr algn="ctr"/>
            <a:r>
              <a:rPr lang="en-US" dirty="0">
                <a:latin typeface="Palatino Linotype" panose="02040502050505030304" pitchFamily="18" charset="0"/>
              </a:rPr>
              <a:t>Peptide-based Cancer Vaccines</a:t>
            </a:r>
            <a:endParaRPr lang="en-US" dirty="0"/>
          </a:p>
        </p:txBody>
      </p:sp>
      <p:sp>
        <p:nvSpPr>
          <p:cNvPr id="3" name="Content Placeholder 2">
            <a:extLst>
              <a:ext uri="{FF2B5EF4-FFF2-40B4-BE49-F238E27FC236}">
                <a16:creationId xmlns:a16="http://schemas.microsoft.com/office/drawing/2014/main" id="{254A8B39-FB83-D609-313F-0A6396AC62A8}"/>
              </a:ext>
            </a:extLst>
          </p:cNvPr>
          <p:cNvSpPr>
            <a:spLocks noGrp="1"/>
          </p:cNvSpPr>
          <p:nvPr>
            <p:ph idx="1"/>
          </p:nvPr>
        </p:nvSpPr>
        <p:spPr/>
        <p:txBody>
          <a:bodyPr>
            <a:normAutofit lnSpcReduction="10000"/>
          </a:bodyPr>
          <a:lstStyle/>
          <a:p>
            <a:r>
              <a:rPr lang="en-US" dirty="0">
                <a:latin typeface="Palatino Linotype" panose="02040502050505030304" pitchFamily="18" charset="0"/>
              </a:rPr>
              <a:t>Aluminum adjuvants significantly promote Th2-type responses, making them less suitable for cancer vaccines</a:t>
            </a:r>
          </a:p>
          <a:p>
            <a:r>
              <a:rPr lang="en-US" dirty="0">
                <a:latin typeface="Palatino Linotype" panose="02040502050505030304" pitchFamily="18" charset="0"/>
              </a:rPr>
              <a:t>Incomplete Freund's adjuvant (IFA) is the most commonly used in human cancer patients</a:t>
            </a:r>
          </a:p>
          <a:p>
            <a:r>
              <a:rPr lang="en-US" dirty="0">
                <a:latin typeface="Palatino Linotype" panose="02040502050505030304" pitchFamily="18" charset="0"/>
              </a:rPr>
              <a:t>Nanomaterials are widely studied as attractive antigen-delivery systems because they protect proteins from rapid degradation by proteases, thereby increasing the half-life of antigens. They can be engineered to target specific types of cells and organs. A classic example is the use of polyethylene glycol (PEG) or other biocompatible polymers coated with liposomes to extend the half-life of antigens</a:t>
            </a:r>
          </a:p>
        </p:txBody>
      </p:sp>
    </p:spTree>
    <p:extLst>
      <p:ext uri="{BB962C8B-B14F-4D97-AF65-F5344CB8AC3E}">
        <p14:creationId xmlns:p14="http://schemas.microsoft.com/office/powerpoint/2010/main" val="20566889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AAFC09-54B5-552D-C318-EF6F1D77CB06}"/>
              </a:ext>
            </a:extLst>
          </p:cNvPr>
          <p:cNvSpPr>
            <a:spLocks noGrp="1"/>
          </p:cNvSpPr>
          <p:nvPr>
            <p:ph type="title"/>
          </p:nvPr>
        </p:nvSpPr>
        <p:spPr/>
        <p:txBody>
          <a:bodyPr/>
          <a:lstStyle/>
          <a:p>
            <a:pPr algn="ctr"/>
            <a:r>
              <a:rPr lang="en-US" dirty="0">
                <a:latin typeface="Palatino Linotype" panose="02040502050505030304" pitchFamily="18" charset="0"/>
              </a:rPr>
              <a:t>Peptide-based Cancer Vaccines</a:t>
            </a:r>
            <a:endParaRPr lang="en-US" dirty="0"/>
          </a:p>
        </p:txBody>
      </p:sp>
      <p:sp>
        <p:nvSpPr>
          <p:cNvPr id="3" name="Content Placeholder 2">
            <a:extLst>
              <a:ext uri="{FF2B5EF4-FFF2-40B4-BE49-F238E27FC236}">
                <a16:creationId xmlns:a16="http://schemas.microsoft.com/office/drawing/2014/main" id="{3F70FFBD-3323-F205-F976-17FFA1F88402}"/>
              </a:ext>
            </a:extLst>
          </p:cNvPr>
          <p:cNvSpPr>
            <a:spLocks noGrp="1"/>
          </p:cNvSpPr>
          <p:nvPr>
            <p:ph idx="1"/>
          </p:nvPr>
        </p:nvSpPr>
        <p:spPr/>
        <p:txBody>
          <a:bodyPr/>
          <a:lstStyle/>
          <a:p>
            <a:r>
              <a:rPr lang="en-US" dirty="0">
                <a:latin typeface="Palatino Linotype" panose="02040502050505030304" pitchFamily="18" charset="0"/>
              </a:rPr>
              <a:t>Cytokines such as </a:t>
            </a:r>
            <a:r>
              <a:rPr lang="en-US" b="1" dirty="0">
                <a:latin typeface="Palatino Linotype" panose="02040502050505030304" pitchFamily="18" charset="0"/>
              </a:rPr>
              <a:t>IL-2, GM-CSF</a:t>
            </a:r>
            <a:r>
              <a:rPr lang="en-US" dirty="0">
                <a:latin typeface="Palatino Linotype" panose="02040502050505030304" pitchFamily="18" charset="0"/>
              </a:rPr>
              <a:t>, </a:t>
            </a:r>
            <a:r>
              <a:rPr lang="en-US" b="1" dirty="0">
                <a:latin typeface="Palatino Linotype" panose="02040502050505030304" pitchFamily="18" charset="0"/>
              </a:rPr>
              <a:t>IFN</a:t>
            </a:r>
            <a:r>
              <a:rPr lang="en-US" dirty="0">
                <a:latin typeface="Palatino Linotype" panose="02040502050505030304" pitchFamily="18" charset="0"/>
              </a:rPr>
              <a:t> have acquired promising results in clinical trials as cancer vaccines adjuvants</a:t>
            </a:r>
          </a:p>
          <a:p>
            <a:r>
              <a:rPr lang="en-US" dirty="0">
                <a:latin typeface="Palatino Linotype" panose="02040502050505030304" pitchFamily="18" charset="0"/>
              </a:rPr>
              <a:t>GM-CSF has been tested in clinical trials as a vaccine adjuvant for anti-tumor immunotherapy in prostate, skin, breast, and lung cancer</a:t>
            </a:r>
          </a:p>
        </p:txBody>
      </p:sp>
    </p:spTree>
    <p:extLst>
      <p:ext uri="{BB962C8B-B14F-4D97-AF65-F5344CB8AC3E}">
        <p14:creationId xmlns:p14="http://schemas.microsoft.com/office/powerpoint/2010/main" val="10532376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B388D8-2081-CCF0-A937-867A764F7071}"/>
              </a:ext>
            </a:extLst>
          </p:cNvPr>
          <p:cNvSpPr>
            <a:spLocks noGrp="1"/>
          </p:cNvSpPr>
          <p:nvPr>
            <p:ph type="title"/>
          </p:nvPr>
        </p:nvSpPr>
        <p:spPr/>
        <p:txBody>
          <a:bodyPr/>
          <a:lstStyle/>
          <a:p>
            <a:pPr algn="ctr"/>
            <a:r>
              <a:rPr lang="en-US" dirty="0">
                <a:latin typeface="Palatino Linotype" panose="02040502050505030304" pitchFamily="18" charset="0"/>
              </a:rPr>
              <a:t>Nucleic acid-based Cancer Vaccines</a:t>
            </a:r>
          </a:p>
        </p:txBody>
      </p:sp>
      <p:sp>
        <p:nvSpPr>
          <p:cNvPr id="3" name="Content Placeholder 2">
            <a:extLst>
              <a:ext uri="{FF2B5EF4-FFF2-40B4-BE49-F238E27FC236}">
                <a16:creationId xmlns:a16="http://schemas.microsoft.com/office/drawing/2014/main" id="{1CF802A0-CC25-EF0C-51F2-98FC83CD7FAA}"/>
              </a:ext>
            </a:extLst>
          </p:cNvPr>
          <p:cNvSpPr>
            <a:spLocks noGrp="1"/>
          </p:cNvSpPr>
          <p:nvPr>
            <p:ph idx="1"/>
          </p:nvPr>
        </p:nvSpPr>
        <p:spPr/>
        <p:txBody>
          <a:bodyPr/>
          <a:lstStyle/>
          <a:p>
            <a:r>
              <a:rPr lang="en-US" dirty="0">
                <a:latin typeface="Palatino Linotype" panose="02040502050505030304" pitchFamily="18" charset="0"/>
              </a:rPr>
              <a:t>Nucleic acid vaccine induces strong </a:t>
            </a:r>
            <a:r>
              <a:rPr lang="en-US" b="1" dirty="0">
                <a:latin typeface="Palatino Linotype" panose="02040502050505030304" pitchFamily="18" charset="0"/>
              </a:rPr>
              <a:t>MHC I </a:t>
            </a:r>
            <a:r>
              <a:rPr lang="en-US" dirty="0">
                <a:latin typeface="Palatino Linotype" panose="02040502050505030304" pitchFamily="18" charset="0"/>
              </a:rPr>
              <a:t>mediated </a:t>
            </a:r>
            <a:r>
              <a:rPr lang="en-US" b="1" dirty="0">
                <a:latin typeface="Palatino Linotype" panose="02040502050505030304" pitchFamily="18" charset="0"/>
              </a:rPr>
              <a:t>CD8 + T cell </a:t>
            </a:r>
            <a:r>
              <a:rPr lang="en-US" dirty="0">
                <a:latin typeface="Palatino Linotype" panose="02040502050505030304" pitchFamily="18" charset="0"/>
              </a:rPr>
              <a:t>responses; Desirable cancer vaccine platform</a:t>
            </a:r>
          </a:p>
          <a:p>
            <a:r>
              <a:rPr lang="en-US" dirty="0">
                <a:latin typeface="Palatino Linotype" panose="02040502050505030304" pitchFamily="18" charset="0"/>
              </a:rPr>
              <a:t>Nucleic acid vaccines can simultaneously deliver multiple antigens to trigger humoral and cellular immunity </a:t>
            </a:r>
          </a:p>
          <a:p>
            <a:r>
              <a:rPr lang="en-US" dirty="0">
                <a:latin typeface="Palatino Linotype" panose="02040502050505030304" pitchFamily="18" charset="0"/>
              </a:rPr>
              <a:t>Nucleic acid vaccines can encode full-length tumor antigens, allowing APC to cross-present various epitopes or present several antigens simultaneously </a:t>
            </a:r>
          </a:p>
          <a:p>
            <a:r>
              <a:rPr lang="en-US" dirty="0">
                <a:latin typeface="Palatino Linotype" panose="02040502050505030304" pitchFamily="18" charset="0"/>
              </a:rPr>
              <a:t>Nucleic acid vaccine preparation is simple and fast, which is suitable for developing personalized neoantigen cancer vaccines</a:t>
            </a:r>
          </a:p>
        </p:txBody>
      </p:sp>
    </p:spTree>
    <p:extLst>
      <p:ext uri="{BB962C8B-B14F-4D97-AF65-F5344CB8AC3E}">
        <p14:creationId xmlns:p14="http://schemas.microsoft.com/office/powerpoint/2010/main" val="11171719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66A8EE-EBF6-80D3-85C3-6F0527F1F444}"/>
              </a:ext>
            </a:extLst>
          </p:cNvPr>
          <p:cNvSpPr>
            <a:spLocks noGrp="1"/>
          </p:cNvSpPr>
          <p:nvPr>
            <p:ph type="title"/>
          </p:nvPr>
        </p:nvSpPr>
        <p:spPr/>
        <p:txBody>
          <a:bodyPr/>
          <a:lstStyle/>
          <a:p>
            <a:pPr algn="ctr"/>
            <a:r>
              <a:rPr lang="en-US" dirty="0">
                <a:latin typeface="Palatino Linotype" panose="02040502050505030304" pitchFamily="18" charset="0"/>
              </a:rPr>
              <a:t>Nucleic acid-based Cancer Vaccines</a:t>
            </a:r>
            <a:endParaRPr lang="en-US" dirty="0"/>
          </a:p>
        </p:txBody>
      </p:sp>
      <p:sp>
        <p:nvSpPr>
          <p:cNvPr id="3" name="Content Placeholder 2">
            <a:extLst>
              <a:ext uri="{FF2B5EF4-FFF2-40B4-BE49-F238E27FC236}">
                <a16:creationId xmlns:a16="http://schemas.microsoft.com/office/drawing/2014/main" id="{10522D11-6CAA-2F93-A2CC-0C49330FBCF2}"/>
              </a:ext>
            </a:extLst>
          </p:cNvPr>
          <p:cNvSpPr>
            <a:spLocks noGrp="1"/>
          </p:cNvSpPr>
          <p:nvPr>
            <p:ph idx="1"/>
          </p:nvPr>
        </p:nvSpPr>
        <p:spPr/>
        <p:txBody>
          <a:bodyPr/>
          <a:lstStyle/>
          <a:p>
            <a:r>
              <a:rPr lang="en-US" dirty="0">
                <a:latin typeface="Palatino Linotype" panose="02040502050505030304" pitchFamily="18" charset="0"/>
              </a:rPr>
              <a:t>Nucleic acid vaccines deliver genetic information encoding tumor antigens to the host to produce antigen proteins through normal physiological activities </a:t>
            </a:r>
          </a:p>
          <a:p>
            <a:r>
              <a:rPr lang="en-US" dirty="0">
                <a:latin typeface="Palatino Linotype" panose="02040502050505030304" pitchFamily="18" charset="0"/>
              </a:rPr>
              <a:t>Expressed tumor antigens could induce immune killing effects against cancer cells. Because of the ubiquity of the RNA enzyme and the structural differences between DNA and mRNA, DNA has better stability and a long time of the presence in the body than mRNA</a:t>
            </a:r>
          </a:p>
        </p:txBody>
      </p:sp>
    </p:spTree>
    <p:extLst>
      <p:ext uri="{BB962C8B-B14F-4D97-AF65-F5344CB8AC3E}">
        <p14:creationId xmlns:p14="http://schemas.microsoft.com/office/powerpoint/2010/main" val="24201622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80467-3F13-A3AB-B8CD-255FCF8095FD}"/>
              </a:ext>
            </a:extLst>
          </p:cNvPr>
          <p:cNvSpPr>
            <a:spLocks noGrp="1"/>
          </p:cNvSpPr>
          <p:nvPr>
            <p:ph type="title"/>
          </p:nvPr>
        </p:nvSpPr>
        <p:spPr/>
        <p:txBody>
          <a:bodyPr/>
          <a:lstStyle/>
          <a:p>
            <a:pPr algn="ctr"/>
            <a:r>
              <a:rPr lang="en-US" dirty="0">
                <a:latin typeface="Palatino Linotype" panose="02040502050505030304" pitchFamily="18" charset="0"/>
              </a:rPr>
              <a:t>Nucleic acid-based Cancer Vaccines</a:t>
            </a:r>
            <a:endParaRPr lang="en-US" dirty="0"/>
          </a:p>
        </p:txBody>
      </p:sp>
      <p:sp>
        <p:nvSpPr>
          <p:cNvPr id="3" name="Content Placeholder 2">
            <a:extLst>
              <a:ext uri="{FF2B5EF4-FFF2-40B4-BE49-F238E27FC236}">
                <a16:creationId xmlns:a16="http://schemas.microsoft.com/office/drawing/2014/main" id="{C04F3CA0-EF4A-CD2D-354A-F6C250C16C4A}"/>
              </a:ext>
            </a:extLst>
          </p:cNvPr>
          <p:cNvSpPr>
            <a:spLocks noGrp="1"/>
          </p:cNvSpPr>
          <p:nvPr>
            <p:ph idx="1"/>
          </p:nvPr>
        </p:nvSpPr>
        <p:spPr/>
        <p:txBody>
          <a:bodyPr>
            <a:normAutofit fontScale="92500" lnSpcReduction="20000"/>
          </a:bodyPr>
          <a:lstStyle/>
          <a:p>
            <a:r>
              <a:rPr lang="en-US" dirty="0">
                <a:latin typeface="Palatino Linotype" panose="02040502050505030304" pitchFamily="18" charset="0"/>
              </a:rPr>
              <a:t>Early nucleic acid vaccines primarily focused on DNA vaccines</a:t>
            </a:r>
          </a:p>
          <a:p>
            <a:r>
              <a:rPr lang="en-US" dirty="0">
                <a:latin typeface="Palatino Linotype" panose="02040502050505030304" pitchFamily="18" charset="0"/>
              </a:rPr>
              <a:t>DNA molecules need to enter the cell nucleus to initiate transcriptional, while mRNA enters the cytoplasm to translate and express antigens directly</a:t>
            </a:r>
          </a:p>
          <a:p>
            <a:r>
              <a:rPr lang="en-US" dirty="0">
                <a:latin typeface="Palatino Linotype" panose="02040502050505030304" pitchFamily="18" charset="0"/>
              </a:rPr>
              <a:t>mRNA antigen production is instantaneous and efficient. DNA vaccines need an extra step to go into the cell nucleus, leading to a lower immune response than mRNA vaccines</a:t>
            </a:r>
          </a:p>
          <a:p>
            <a:r>
              <a:rPr lang="en-US" dirty="0">
                <a:latin typeface="Palatino Linotype" panose="02040502050505030304" pitchFamily="18" charset="0"/>
              </a:rPr>
              <a:t>Once plasmid DNA enters the nucleus, a single plasmid DNA can produce multiple mRNA copies, producing more antigens than a single mRNA molecule. </a:t>
            </a:r>
          </a:p>
          <a:p>
            <a:r>
              <a:rPr lang="en-US" dirty="0">
                <a:latin typeface="Palatino Linotype" panose="02040502050505030304" pitchFamily="18" charset="0"/>
              </a:rPr>
              <a:t>DNA vaccines also have a potential risk of insertion mutations, and mRNA have no risk of insertion and integration into the genome</a:t>
            </a:r>
          </a:p>
        </p:txBody>
      </p:sp>
    </p:spTree>
    <p:extLst>
      <p:ext uri="{BB962C8B-B14F-4D97-AF65-F5344CB8AC3E}">
        <p14:creationId xmlns:p14="http://schemas.microsoft.com/office/powerpoint/2010/main" val="15260773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8B18BB-0F96-3359-264F-FA029B551B5C}"/>
              </a:ext>
            </a:extLst>
          </p:cNvPr>
          <p:cNvSpPr>
            <a:spLocks noGrp="1"/>
          </p:cNvSpPr>
          <p:nvPr>
            <p:ph type="title"/>
          </p:nvPr>
        </p:nvSpPr>
        <p:spPr/>
        <p:txBody>
          <a:bodyPr/>
          <a:lstStyle/>
          <a:p>
            <a:pPr algn="ctr"/>
            <a:r>
              <a:rPr lang="en-US" dirty="0">
                <a:latin typeface="Palatino Linotype" panose="02040502050505030304" pitchFamily="18" charset="0"/>
              </a:rPr>
              <a:t>DNA Vaccines</a:t>
            </a:r>
          </a:p>
        </p:txBody>
      </p:sp>
      <p:sp>
        <p:nvSpPr>
          <p:cNvPr id="3" name="Content Placeholder 2">
            <a:extLst>
              <a:ext uri="{FF2B5EF4-FFF2-40B4-BE49-F238E27FC236}">
                <a16:creationId xmlns:a16="http://schemas.microsoft.com/office/drawing/2014/main" id="{028DF523-CF7E-8B33-9906-4D15B334A887}"/>
              </a:ext>
            </a:extLst>
          </p:cNvPr>
          <p:cNvSpPr>
            <a:spLocks noGrp="1"/>
          </p:cNvSpPr>
          <p:nvPr>
            <p:ph idx="1"/>
          </p:nvPr>
        </p:nvSpPr>
        <p:spPr/>
        <p:txBody>
          <a:bodyPr/>
          <a:lstStyle/>
          <a:p>
            <a:r>
              <a:rPr lang="en-US" dirty="0">
                <a:latin typeface="Palatino Linotype" panose="02040502050505030304" pitchFamily="18" charset="0"/>
              </a:rPr>
              <a:t>Cancer DNA vaccines are based on bacterial plasmids that encode one or several oncology antigens inducing innate immunity activation and adaptive immune responses</a:t>
            </a:r>
          </a:p>
          <a:p>
            <a:r>
              <a:rPr lang="en-US" dirty="0">
                <a:latin typeface="Palatino Linotype" panose="02040502050505030304" pitchFamily="18" charset="0"/>
              </a:rPr>
              <a:t>1990, Wolff et al. directly injected naked DNA into murine muscle and observed the expression of corresponding proteins</a:t>
            </a:r>
          </a:p>
          <a:p>
            <a:r>
              <a:rPr lang="en-US" dirty="0">
                <a:latin typeface="Palatino Linotype" panose="02040502050505030304" pitchFamily="18" charset="0"/>
              </a:rPr>
              <a:t>The first human trials of DNA vaccine to treat immunodeficiency virus type 1 (HIV) were reported in 1998</a:t>
            </a:r>
          </a:p>
          <a:p>
            <a:r>
              <a:rPr lang="en-US" dirty="0">
                <a:latin typeface="Palatino Linotype" panose="02040502050505030304" pitchFamily="18" charset="0"/>
              </a:rPr>
              <a:t>COVID-19 DNA vaccine (</a:t>
            </a:r>
            <a:r>
              <a:rPr lang="en-US" dirty="0" err="1">
                <a:latin typeface="Palatino Linotype" panose="02040502050505030304" pitchFamily="18" charset="0"/>
              </a:rPr>
              <a:t>ZycoV</a:t>
            </a:r>
            <a:r>
              <a:rPr lang="en-US" dirty="0">
                <a:latin typeface="Palatino Linotype" panose="02040502050505030304" pitchFamily="18" charset="0"/>
              </a:rPr>
              <a:t>-D)</a:t>
            </a:r>
          </a:p>
        </p:txBody>
      </p:sp>
    </p:spTree>
    <p:extLst>
      <p:ext uri="{BB962C8B-B14F-4D97-AF65-F5344CB8AC3E}">
        <p14:creationId xmlns:p14="http://schemas.microsoft.com/office/powerpoint/2010/main" val="19039523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AECEEB-F75F-5A00-653E-9973DB438223}"/>
              </a:ext>
            </a:extLst>
          </p:cNvPr>
          <p:cNvSpPr>
            <a:spLocks noGrp="1"/>
          </p:cNvSpPr>
          <p:nvPr>
            <p:ph type="title"/>
          </p:nvPr>
        </p:nvSpPr>
        <p:spPr/>
        <p:txBody>
          <a:bodyPr/>
          <a:lstStyle/>
          <a:p>
            <a:pPr algn="ctr"/>
            <a:r>
              <a:rPr lang="en-US" dirty="0">
                <a:latin typeface="Palatino Linotype" panose="02040502050505030304" pitchFamily="18" charset="0"/>
              </a:rPr>
              <a:t>DNA Vaccines</a:t>
            </a:r>
          </a:p>
        </p:txBody>
      </p:sp>
      <p:sp>
        <p:nvSpPr>
          <p:cNvPr id="3" name="Content Placeholder 2">
            <a:extLst>
              <a:ext uri="{FF2B5EF4-FFF2-40B4-BE49-F238E27FC236}">
                <a16:creationId xmlns:a16="http://schemas.microsoft.com/office/drawing/2014/main" id="{CB5ECB2B-934E-10B5-7748-3DE4B4A404FF}"/>
              </a:ext>
            </a:extLst>
          </p:cNvPr>
          <p:cNvSpPr>
            <a:spLocks noGrp="1"/>
          </p:cNvSpPr>
          <p:nvPr>
            <p:ph idx="1"/>
          </p:nvPr>
        </p:nvSpPr>
        <p:spPr/>
        <p:txBody>
          <a:bodyPr/>
          <a:lstStyle/>
          <a:p>
            <a:r>
              <a:rPr lang="en-US" dirty="0">
                <a:latin typeface="Palatino Linotype" panose="02040502050505030304" pitchFamily="18" charset="0"/>
              </a:rPr>
              <a:t>DNA goes directly into a somatic cell, such as a muscle cell. After translation, the DNA-encoded antigens are directly delivered to cytotoxic CD8+T cells by MHC-1 molecules</a:t>
            </a:r>
          </a:p>
          <a:p>
            <a:r>
              <a:rPr lang="en-US" dirty="0">
                <a:latin typeface="Palatino Linotype" panose="02040502050505030304" pitchFamily="18" charset="0"/>
              </a:rPr>
              <a:t>Second pathway is that the antigen encoded by DNA in somatic cells is released by secreting or apoptotic bodies. These peptides are phagocytosed, processed by APCs and cross-presented by MHC II molecules to CD4+ T cells</a:t>
            </a:r>
          </a:p>
          <a:p>
            <a:r>
              <a:rPr lang="en-US" dirty="0">
                <a:latin typeface="Palatino Linotype" panose="02040502050505030304" pitchFamily="18" charset="0"/>
              </a:rPr>
              <a:t>Third pathway is directly transfecting DNA into APCs. The endogenous antigens produced by APCs are processed and presented to CD8+ T and CD4+ T cells by MHC I and MHC II</a:t>
            </a:r>
          </a:p>
        </p:txBody>
      </p:sp>
    </p:spTree>
    <p:extLst>
      <p:ext uri="{BB962C8B-B14F-4D97-AF65-F5344CB8AC3E}">
        <p14:creationId xmlns:p14="http://schemas.microsoft.com/office/powerpoint/2010/main" val="17638223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231BE-0739-C0FE-B271-E28913D61AD4}"/>
              </a:ext>
            </a:extLst>
          </p:cNvPr>
          <p:cNvSpPr>
            <a:spLocks noGrp="1"/>
          </p:cNvSpPr>
          <p:nvPr>
            <p:ph type="title"/>
          </p:nvPr>
        </p:nvSpPr>
        <p:spPr/>
        <p:txBody>
          <a:bodyPr/>
          <a:lstStyle/>
          <a:p>
            <a:pPr algn="ctr"/>
            <a:r>
              <a:rPr lang="en-US" dirty="0">
                <a:latin typeface="Palatino Linotype" panose="02040502050505030304" pitchFamily="18" charset="0"/>
              </a:rPr>
              <a:t>Four Categories of Cancer Vaccines</a:t>
            </a:r>
          </a:p>
        </p:txBody>
      </p:sp>
      <p:sp>
        <p:nvSpPr>
          <p:cNvPr id="3" name="Content Placeholder 2">
            <a:extLst>
              <a:ext uri="{FF2B5EF4-FFF2-40B4-BE49-F238E27FC236}">
                <a16:creationId xmlns:a16="http://schemas.microsoft.com/office/drawing/2014/main" id="{AC2905FC-149A-B873-46D8-AB5941D4AC2A}"/>
              </a:ext>
            </a:extLst>
          </p:cNvPr>
          <p:cNvSpPr>
            <a:spLocks noGrp="1"/>
          </p:cNvSpPr>
          <p:nvPr>
            <p:ph idx="1"/>
          </p:nvPr>
        </p:nvSpPr>
        <p:spPr>
          <a:xfrm>
            <a:off x="4084320" y="1527651"/>
            <a:ext cx="4840224" cy="4351338"/>
          </a:xfrm>
        </p:spPr>
        <p:txBody>
          <a:bodyPr/>
          <a:lstStyle/>
          <a:p>
            <a:r>
              <a:rPr lang="en-US" b="1" dirty="0">
                <a:latin typeface="Palatino Linotype" panose="02040502050505030304" pitchFamily="18" charset="0"/>
              </a:rPr>
              <a:t>Cell</a:t>
            </a:r>
            <a:r>
              <a:rPr lang="en-US" dirty="0">
                <a:latin typeface="Palatino Linotype" panose="02040502050505030304" pitchFamily="18" charset="0"/>
              </a:rPr>
              <a:t>-based </a:t>
            </a:r>
          </a:p>
          <a:p>
            <a:r>
              <a:rPr lang="en-US" b="1" dirty="0">
                <a:latin typeface="Palatino Linotype" panose="02040502050505030304" pitchFamily="18" charset="0"/>
              </a:rPr>
              <a:t>Peptide</a:t>
            </a:r>
            <a:r>
              <a:rPr lang="en-US" dirty="0">
                <a:latin typeface="Palatino Linotype" panose="02040502050505030304" pitchFamily="18" charset="0"/>
              </a:rPr>
              <a:t>-based </a:t>
            </a:r>
          </a:p>
          <a:p>
            <a:r>
              <a:rPr lang="en-US" b="1" dirty="0">
                <a:latin typeface="Palatino Linotype" panose="02040502050505030304" pitchFamily="18" charset="0"/>
              </a:rPr>
              <a:t>Viral</a:t>
            </a:r>
            <a:r>
              <a:rPr lang="en-US" dirty="0">
                <a:latin typeface="Palatino Linotype" panose="02040502050505030304" pitchFamily="18" charset="0"/>
              </a:rPr>
              <a:t>-based </a:t>
            </a:r>
          </a:p>
          <a:p>
            <a:r>
              <a:rPr lang="en-US" b="1" dirty="0">
                <a:latin typeface="Palatino Linotype" panose="02040502050505030304" pitchFamily="18" charset="0"/>
              </a:rPr>
              <a:t>Nucleic</a:t>
            </a:r>
            <a:r>
              <a:rPr lang="en-US" dirty="0">
                <a:latin typeface="Palatino Linotype" panose="02040502050505030304" pitchFamily="18" charset="0"/>
              </a:rPr>
              <a:t> acid-based</a:t>
            </a:r>
          </a:p>
        </p:txBody>
      </p:sp>
      <p:pic>
        <p:nvPicPr>
          <p:cNvPr id="4" name="Picture 3">
            <a:extLst>
              <a:ext uri="{FF2B5EF4-FFF2-40B4-BE49-F238E27FC236}">
                <a16:creationId xmlns:a16="http://schemas.microsoft.com/office/drawing/2014/main" id="{D65A1788-9072-E347-94FE-34C9966E63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7340" y="3703320"/>
            <a:ext cx="9037320" cy="3062515"/>
          </a:xfrm>
          <a:prstGeom prst="rect">
            <a:avLst/>
          </a:prstGeom>
        </p:spPr>
      </p:pic>
    </p:spTree>
    <p:extLst>
      <p:ext uri="{BB962C8B-B14F-4D97-AF65-F5344CB8AC3E}">
        <p14:creationId xmlns:p14="http://schemas.microsoft.com/office/powerpoint/2010/main" val="41263919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BEB2AB-0638-D3F7-9CE0-F6A8BB900718}"/>
              </a:ext>
            </a:extLst>
          </p:cNvPr>
          <p:cNvSpPr>
            <a:spLocks noGrp="1"/>
          </p:cNvSpPr>
          <p:nvPr>
            <p:ph type="title"/>
          </p:nvPr>
        </p:nvSpPr>
        <p:spPr/>
        <p:txBody>
          <a:bodyPr/>
          <a:lstStyle/>
          <a:p>
            <a:pPr algn="ctr"/>
            <a:r>
              <a:rPr lang="en-US" dirty="0">
                <a:latin typeface="Palatino Linotype" panose="02040502050505030304" pitchFamily="18" charset="0"/>
              </a:rPr>
              <a:t>mRNA Vaccines</a:t>
            </a:r>
          </a:p>
        </p:txBody>
      </p:sp>
      <p:sp>
        <p:nvSpPr>
          <p:cNvPr id="3" name="Content Placeholder 2">
            <a:extLst>
              <a:ext uri="{FF2B5EF4-FFF2-40B4-BE49-F238E27FC236}">
                <a16:creationId xmlns:a16="http://schemas.microsoft.com/office/drawing/2014/main" id="{F32FEA78-F18F-37BE-0F9C-24576D1FAFAC}"/>
              </a:ext>
            </a:extLst>
          </p:cNvPr>
          <p:cNvSpPr>
            <a:spLocks noGrp="1"/>
          </p:cNvSpPr>
          <p:nvPr>
            <p:ph idx="1"/>
          </p:nvPr>
        </p:nvSpPr>
        <p:spPr/>
        <p:txBody>
          <a:bodyPr/>
          <a:lstStyle/>
          <a:p>
            <a:r>
              <a:rPr lang="en-US" dirty="0">
                <a:latin typeface="Palatino Linotype" panose="02040502050505030304" pitchFamily="18" charset="0"/>
              </a:rPr>
              <a:t>two COVID-19 mRNA vaccines (Moderna′s Spikevax and Pfizer's BNT162b2)</a:t>
            </a:r>
          </a:p>
          <a:p>
            <a:r>
              <a:rPr lang="en-US" dirty="0">
                <a:latin typeface="Palatino Linotype" panose="02040502050505030304" pitchFamily="18" charset="0"/>
              </a:rPr>
              <a:t>mRNA vaccine is a promising cancer vaccines platform, introducing exogenous synthetic mRNA into cells to provide antigen synthesis templates. Expressed antigens are delivered to the surface of APCs via MHC molecules to activate anti-tumor immunity</a:t>
            </a:r>
          </a:p>
          <a:p>
            <a:pPr marL="0" indent="0">
              <a:buNone/>
            </a:pPr>
            <a:endParaRPr lang="en-US" dirty="0"/>
          </a:p>
        </p:txBody>
      </p:sp>
    </p:spTree>
    <p:extLst>
      <p:ext uri="{BB962C8B-B14F-4D97-AF65-F5344CB8AC3E}">
        <p14:creationId xmlns:p14="http://schemas.microsoft.com/office/powerpoint/2010/main" val="2586968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72281-9087-F939-FB6F-54CD6434AAA1}"/>
              </a:ext>
            </a:extLst>
          </p:cNvPr>
          <p:cNvSpPr>
            <a:spLocks noGrp="1"/>
          </p:cNvSpPr>
          <p:nvPr>
            <p:ph type="title"/>
          </p:nvPr>
        </p:nvSpPr>
        <p:spPr/>
        <p:txBody>
          <a:bodyPr/>
          <a:lstStyle/>
          <a:p>
            <a:pPr algn="ctr"/>
            <a:r>
              <a:rPr lang="en-US" dirty="0">
                <a:latin typeface="Palatino Linotype" panose="02040502050505030304" pitchFamily="18" charset="0"/>
              </a:rPr>
              <a:t>mRNA Vaccines</a:t>
            </a:r>
            <a:endParaRPr lang="en-US" dirty="0"/>
          </a:p>
        </p:txBody>
      </p:sp>
      <p:sp>
        <p:nvSpPr>
          <p:cNvPr id="3" name="Content Placeholder 2">
            <a:extLst>
              <a:ext uri="{FF2B5EF4-FFF2-40B4-BE49-F238E27FC236}">
                <a16:creationId xmlns:a16="http://schemas.microsoft.com/office/drawing/2014/main" id="{F60971D0-4144-13F1-E945-13F07264B12F}"/>
              </a:ext>
            </a:extLst>
          </p:cNvPr>
          <p:cNvSpPr>
            <a:spLocks noGrp="1"/>
          </p:cNvSpPr>
          <p:nvPr>
            <p:ph idx="1"/>
          </p:nvPr>
        </p:nvSpPr>
        <p:spPr/>
        <p:txBody>
          <a:bodyPr>
            <a:normAutofit fontScale="92500"/>
          </a:bodyPr>
          <a:lstStyle/>
          <a:p>
            <a:r>
              <a:rPr lang="en-US" dirty="0">
                <a:latin typeface="Palatino Linotype" panose="02040502050505030304" pitchFamily="18" charset="0"/>
              </a:rPr>
              <a:t>mRNA vaccines are mainly divided into </a:t>
            </a:r>
            <a:r>
              <a:rPr lang="en-US" b="1" dirty="0">
                <a:latin typeface="Palatino Linotype" panose="02040502050505030304" pitchFamily="18" charset="0"/>
              </a:rPr>
              <a:t>non-replicating mRNA </a:t>
            </a:r>
            <a:r>
              <a:rPr lang="en-US" dirty="0">
                <a:latin typeface="Palatino Linotype" panose="02040502050505030304" pitchFamily="18" charset="0"/>
              </a:rPr>
              <a:t>and </a:t>
            </a:r>
            <a:r>
              <a:rPr lang="en-US" b="1" dirty="0">
                <a:latin typeface="Palatino Linotype" panose="02040502050505030304" pitchFamily="18" charset="0"/>
              </a:rPr>
              <a:t>self-amplifying RNA (SAM)</a:t>
            </a:r>
          </a:p>
          <a:p>
            <a:r>
              <a:rPr lang="en-US" dirty="0">
                <a:latin typeface="Palatino Linotype" panose="02040502050505030304" pitchFamily="18" charset="0"/>
              </a:rPr>
              <a:t>One encodes objective antigen, and another encodes viral replication component, enabling long-lasting RNA amplification in cells</a:t>
            </a:r>
          </a:p>
          <a:p>
            <a:r>
              <a:rPr lang="en-US" dirty="0">
                <a:latin typeface="Palatino Linotype" panose="02040502050505030304" pitchFamily="18" charset="0"/>
              </a:rPr>
              <a:t>SAM is originated from alphavirus, and it replicates and magnifies in vivo to induce a persistent and efficient immune response</a:t>
            </a:r>
          </a:p>
          <a:p>
            <a:r>
              <a:rPr lang="en-US" dirty="0">
                <a:latin typeface="Palatino Linotype" panose="02040502050505030304" pitchFamily="18" charset="0"/>
              </a:rPr>
              <a:t>SAM allows low doses of vaccination to produce large amounts of the antigen over a certain period</a:t>
            </a:r>
          </a:p>
          <a:p>
            <a:r>
              <a:rPr lang="en-US" u="sng" dirty="0">
                <a:latin typeface="Palatino Linotype" panose="02040502050505030304" pitchFamily="18" charset="0"/>
              </a:rPr>
              <a:t>Cancer mRNA vaccines are mostly non-replicating</a:t>
            </a:r>
          </a:p>
        </p:txBody>
      </p:sp>
    </p:spTree>
    <p:extLst>
      <p:ext uri="{BB962C8B-B14F-4D97-AF65-F5344CB8AC3E}">
        <p14:creationId xmlns:p14="http://schemas.microsoft.com/office/powerpoint/2010/main" val="22255431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20D81-E505-834C-A1FC-55CDAEC0C566}"/>
              </a:ext>
            </a:extLst>
          </p:cNvPr>
          <p:cNvSpPr>
            <a:spLocks noGrp="1"/>
          </p:cNvSpPr>
          <p:nvPr>
            <p:ph type="title"/>
          </p:nvPr>
        </p:nvSpPr>
        <p:spPr/>
        <p:txBody>
          <a:bodyPr/>
          <a:lstStyle/>
          <a:p>
            <a:pPr algn="ctr"/>
            <a:r>
              <a:rPr lang="en-US" dirty="0">
                <a:latin typeface="Palatino Linotype" panose="02040502050505030304" pitchFamily="18" charset="0"/>
              </a:rPr>
              <a:t>Clinical Application Cell-based Cancer Vaccines</a:t>
            </a:r>
          </a:p>
        </p:txBody>
      </p:sp>
      <p:sp>
        <p:nvSpPr>
          <p:cNvPr id="3" name="Content Placeholder 2">
            <a:extLst>
              <a:ext uri="{FF2B5EF4-FFF2-40B4-BE49-F238E27FC236}">
                <a16:creationId xmlns:a16="http://schemas.microsoft.com/office/drawing/2014/main" id="{89E05AD5-C66B-1CF1-0AF4-70B57AAD1496}"/>
              </a:ext>
            </a:extLst>
          </p:cNvPr>
          <p:cNvSpPr>
            <a:spLocks noGrp="1"/>
          </p:cNvSpPr>
          <p:nvPr>
            <p:ph idx="1"/>
          </p:nvPr>
        </p:nvSpPr>
        <p:spPr/>
        <p:txBody>
          <a:bodyPr/>
          <a:lstStyle/>
          <a:p>
            <a:r>
              <a:rPr lang="en-US" dirty="0">
                <a:latin typeface="Palatino Linotype" panose="02040502050505030304" pitchFamily="18" charset="0"/>
              </a:rPr>
              <a:t>One engineered tumor cell vaccine representative is the </a:t>
            </a:r>
            <a:r>
              <a:rPr lang="en-US" b="1" dirty="0">
                <a:latin typeface="Palatino Linotype" panose="02040502050505030304" pitchFamily="18" charset="0"/>
              </a:rPr>
              <a:t>GVAX</a:t>
            </a:r>
            <a:r>
              <a:rPr lang="en-US" dirty="0">
                <a:latin typeface="Palatino Linotype" panose="02040502050505030304" pitchFamily="18" charset="0"/>
              </a:rPr>
              <a:t> vaccine, the tumor cell transfected with the </a:t>
            </a:r>
            <a:r>
              <a:rPr lang="en-US" b="1" dirty="0">
                <a:latin typeface="Palatino Linotype" panose="02040502050505030304" pitchFamily="18" charset="0"/>
              </a:rPr>
              <a:t>GM-CSF</a:t>
            </a:r>
            <a:r>
              <a:rPr lang="en-US" dirty="0">
                <a:latin typeface="Palatino Linotype" panose="02040502050505030304" pitchFamily="18" charset="0"/>
              </a:rPr>
              <a:t> gene</a:t>
            </a:r>
          </a:p>
          <a:p>
            <a:r>
              <a:rPr lang="en-US" dirty="0">
                <a:latin typeface="Palatino Linotype" panose="02040502050505030304" pitchFamily="18" charset="0"/>
              </a:rPr>
              <a:t>Through the expression of GM-CSF, the vaccine can increase anti-tumor efficacy by regulating the activity of many immune cells such as DCs and NK cells</a:t>
            </a:r>
          </a:p>
          <a:p>
            <a:r>
              <a:rPr lang="en-US" dirty="0">
                <a:latin typeface="Palatino Linotype" panose="02040502050505030304" pitchFamily="18" charset="0"/>
              </a:rPr>
              <a:t>AGI-101H, a gene-modified melanoma stem cells-like vaccine, was proved to be able to treat patients with melanoma</a:t>
            </a:r>
          </a:p>
        </p:txBody>
      </p:sp>
    </p:spTree>
    <p:extLst>
      <p:ext uri="{BB962C8B-B14F-4D97-AF65-F5344CB8AC3E}">
        <p14:creationId xmlns:p14="http://schemas.microsoft.com/office/powerpoint/2010/main" val="18371733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26B8D7-AC30-F882-FAFB-D18105AD5D76}"/>
              </a:ext>
            </a:extLst>
          </p:cNvPr>
          <p:cNvSpPr>
            <a:spLocks noGrp="1"/>
          </p:cNvSpPr>
          <p:nvPr>
            <p:ph type="title"/>
          </p:nvPr>
        </p:nvSpPr>
        <p:spPr/>
        <p:txBody>
          <a:bodyPr/>
          <a:lstStyle/>
          <a:p>
            <a:pPr algn="ctr"/>
            <a:r>
              <a:rPr lang="en-US" dirty="0">
                <a:latin typeface="Palatino Linotype" panose="02040502050505030304" pitchFamily="18" charset="0"/>
              </a:rPr>
              <a:t>Clinical Application Cell-based Cancer Vaccines</a:t>
            </a:r>
            <a:endParaRPr lang="en-US" dirty="0"/>
          </a:p>
        </p:txBody>
      </p:sp>
      <p:sp>
        <p:nvSpPr>
          <p:cNvPr id="3" name="Content Placeholder 2">
            <a:extLst>
              <a:ext uri="{FF2B5EF4-FFF2-40B4-BE49-F238E27FC236}">
                <a16:creationId xmlns:a16="http://schemas.microsoft.com/office/drawing/2014/main" id="{D87413AF-FFCB-19D3-385C-2EE8AEAB69DE}"/>
              </a:ext>
            </a:extLst>
          </p:cNvPr>
          <p:cNvSpPr>
            <a:spLocks noGrp="1"/>
          </p:cNvSpPr>
          <p:nvPr>
            <p:ph idx="1"/>
          </p:nvPr>
        </p:nvSpPr>
        <p:spPr/>
        <p:txBody>
          <a:bodyPr/>
          <a:lstStyle/>
          <a:p>
            <a:r>
              <a:rPr lang="en-US" dirty="0">
                <a:latin typeface="Palatino Linotype" panose="02040502050505030304" pitchFamily="18" charset="0"/>
              </a:rPr>
              <a:t>Tumor lysate, particle-loaded, dendritic cell vaccine demonstrated a significantly increased disease-free survival compared to the placebo in per treatment analysis in the treatment of melanoma</a:t>
            </a:r>
          </a:p>
          <a:p>
            <a:r>
              <a:rPr lang="en-US" dirty="0" err="1">
                <a:latin typeface="Palatino Linotype" panose="02040502050505030304" pitchFamily="18" charset="0"/>
              </a:rPr>
              <a:t>DCVax</a:t>
            </a:r>
            <a:r>
              <a:rPr lang="en-US" dirty="0">
                <a:latin typeface="Palatino Linotype" panose="02040502050505030304" pitchFamily="18" charset="0"/>
              </a:rPr>
              <a:t>‐L, DC vaccine show effectives in glioma treatment</a:t>
            </a:r>
          </a:p>
        </p:txBody>
      </p:sp>
    </p:spTree>
    <p:extLst>
      <p:ext uri="{BB962C8B-B14F-4D97-AF65-F5344CB8AC3E}">
        <p14:creationId xmlns:p14="http://schemas.microsoft.com/office/powerpoint/2010/main" val="12510102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01D505-95CA-B4EB-7612-2DB5AC6856F0}"/>
              </a:ext>
            </a:extLst>
          </p:cNvPr>
          <p:cNvSpPr>
            <a:spLocks noGrp="1"/>
          </p:cNvSpPr>
          <p:nvPr>
            <p:ph type="title"/>
          </p:nvPr>
        </p:nvSpPr>
        <p:spPr/>
        <p:txBody>
          <a:bodyPr/>
          <a:lstStyle/>
          <a:p>
            <a:pPr algn="ctr"/>
            <a:r>
              <a:rPr lang="en-US" dirty="0">
                <a:latin typeface="Palatino Linotype" panose="02040502050505030304" pitchFamily="18" charset="0"/>
              </a:rPr>
              <a:t>Clinical Application Virus-based Cancer Vaccines</a:t>
            </a:r>
            <a:endParaRPr lang="en-US" dirty="0"/>
          </a:p>
        </p:txBody>
      </p:sp>
      <p:sp>
        <p:nvSpPr>
          <p:cNvPr id="3" name="Content Placeholder 2">
            <a:extLst>
              <a:ext uri="{FF2B5EF4-FFF2-40B4-BE49-F238E27FC236}">
                <a16:creationId xmlns:a16="http://schemas.microsoft.com/office/drawing/2014/main" id="{A5F450DF-4481-0AFC-80EA-50025884084E}"/>
              </a:ext>
            </a:extLst>
          </p:cNvPr>
          <p:cNvSpPr>
            <a:spLocks noGrp="1"/>
          </p:cNvSpPr>
          <p:nvPr>
            <p:ph idx="1"/>
          </p:nvPr>
        </p:nvSpPr>
        <p:spPr/>
        <p:txBody>
          <a:bodyPr/>
          <a:lstStyle/>
          <a:p>
            <a:r>
              <a:rPr lang="en-US" dirty="0">
                <a:latin typeface="Palatino Linotype" panose="02040502050505030304" pitchFamily="18" charset="0"/>
              </a:rPr>
              <a:t>VRP-HER2, a viral vector-based vaccine encoding HER2</a:t>
            </a:r>
          </a:p>
          <a:p>
            <a:r>
              <a:rPr lang="en-US" dirty="0" err="1">
                <a:latin typeface="Palatino Linotype" panose="02040502050505030304" pitchFamily="18" charset="0"/>
              </a:rPr>
              <a:t>Nadofaragene</a:t>
            </a:r>
            <a:r>
              <a:rPr lang="en-US" dirty="0">
                <a:latin typeface="Palatino Linotype" panose="02040502050505030304" pitchFamily="18" charset="0"/>
              </a:rPr>
              <a:t> </a:t>
            </a:r>
            <a:r>
              <a:rPr lang="en-US" dirty="0" err="1">
                <a:latin typeface="Palatino Linotype" panose="02040502050505030304" pitchFamily="18" charset="0"/>
              </a:rPr>
              <a:t>firadenovec</a:t>
            </a:r>
            <a:r>
              <a:rPr lang="en-US" dirty="0">
                <a:latin typeface="Palatino Linotype" panose="02040502050505030304" pitchFamily="18" charset="0"/>
              </a:rPr>
              <a:t>, a non-replicating adenovirus vector vaccine encoding human IFN-</a:t>
            </a:r>
            <a:r>
              <a:rPr lang="el-GR" dirty="0">
                <a:latin typeface="Palatino Linotype" panose="02040502050505030304" pitchFamily="18" charset="0"/>
              </a:rPr>
              <a:t>α, </a:t>
            </a:r>
            <a:r>
              <a:rPr lang="en-US" dirty="0">
                <a:latin typeface="Palatino Linotype" panose="02040502050505030304" pitchFamily="18" charset="0"/>
              </a:rPr>
              <a:t>has shown good potential in treating non-muscular-invasive bladder cancer</a:t>
            </a:r>
          </a:p>
          <a:p>
            <a:r>
              <a:rPr lang="en-US" dirty="0">
                <a:latin typeface="Palatino Linotype" panose="02040502050505030304" pitchFamily="18" charset="0"/>
              </a:rPr>
              <a:t>BT-001, an oncolytic virus vaccine, which could express anti-CTLA4 antibody and GM-CSF</a:t>
            </a:r>
          </a:p>
          <a:p>
            <a:r>
              <a:rPr lang="en-US" dirty="0">
                <a:latin typeface="Palatino Linotype" panose="02040502050505030304" pitchFamily="18" charset="0"/>
              </a:rPr>
              <a:t>oncolytic virus vaccine named T-VEC</a:t>
            </a:r>
          </a:p>
        </p:txBody>
      </p:sp>
    </p:spTree>
    <p:extLst>
      <p:ext uri="{BB962C8B-B14F-4D97-AF65-F5344CB8AC3E}">
        <p14:creationId xmlns:p14="http://schemas.microsoft.com/office/powerpoint/2010/main" val="11909947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A13BC9-25E8-BE4F-406F-CD4D70341ADF}"/>
              </a:ext>
            </a:extLst>
          </p:cNvPr>
          <p:cNvSpPr>
            <a:spLocks noGrp="1"/>
          </p:cNvSpPr>
          <p:nvPr>
            <p:ph type="title"/>
          </p:nvPr>
        </p:nvSpPr>
        <p:spPr/>
        <p:txBody>
          <a:bodyPr/>
          <a:lstStyle/>
          <a:p>
            <a:pPr algn="ctr"/>
            <a:r>
              <a:rPr lang="en-US" dirty="0">
                <a:latin typeface="Palatino Linotype" panose="02040502050505030304" pitchFamily="18" charset="0"/>
              </a:rPr>
              <a:t>Clinical Application Peptide-based Cancer Vaccines</a:t>
            </a:r>
            <a:endParaRPr lang="en-US" dirty="0"/>
          </a:p>
        </p:txBody>
      </p:sp>
      <p:sp>
        <p:nvSpPr>
          <p:cNvPr id="3" name="Content Placeholder 2">
            <a:extLst>
              <a:ext uri="{FF2B5EF4-FFF2-40B4-BE49-F238E27FC236}">
                <a16:creationId xmlns:a16="http://schemas.microsoft.com/office/drawing/2014/main" id="{363D0F50-A1D9-DB6F-6B5C-F8D5B932C0DB}"/>
              </a:ext>
            </a:extLst>
          </p:cNvPr>
          <p:cNvSpPr>
            <a:spLocks noGrp="1"/>
          </p:cNvSpPr>
          <p:nvPr>
            <p:ph idx="1"/>
          </p:nvPr>
        </p:nvSpPr>
        <p:spPr/>
        <p:txBody>
          <a:bodyPr/>
          <a:lstStyle/>
          <a:p>
            <a:r>
              <a:rPr lang="en-US" dirty="0">
                <a:latin typeface="Palatino Linotype" panose="02040502050505030304" pitchFamily="18" charset="0"/>
              </a:rPr>
              <a:t>IMU-131 is a polypeptide fused to diphtheria toxin by B cell epitopes in the HER2 extracellular domain. Phase I clinical trial results showed that IMU-131 induced HER2-specific antibodies and cellular responses</a:t>
            </a:r>
          </a:p>
          <a:p>
            <a:r>
              <a:rPr lang="en-US" dirty="0" err="1">
                <a:latin typeface="Palatino Linotype" panose="02040502050505030304" pitchFamily="18" charset="0"/>
              </a:rPr>
              <a:t>NeuVax</a:t>
            </a:r>
            <a:r>
              <a:rPr lang="en-US" dirty="0">
                <a:latin typeface="Palatino Linotype" panose="02040502050505030304" pitchFamily="18" charset="0"/>
              </a:rPr>
              <a:t>, another peptide vaccine targeting HER2</a:t>
            </a:r>
          </a:p>
          <a:p>
            <a:r>
              <a:rPr lang="en-US" dirty="0" err="1">
                <a:latin typeface="Palatino Linotype" panose="02040502050505030304" pitchFamily="18" charset="0"/>
              </a:rPr>
              <a:t>SurVaxM</a:t>
            </a:r>
            <a:r>
              <a:rPr lang="en-US" dirty="0">
                <a:latin typeface="Palatino Linotype" panose="02040502050505030304" pitchFamily="18" charset="0"/>
              </a:rPr>
              <a:t> is peptide vaccine against glioblastoma</a:t>
            </a:r>
          </a:p>
        </p:txBody>
      </p:sp>
    </p:spTree>
    <p:extLst>
      <p:ext uri="{BB962C8B-B14F-4D97-AF65-F5344CB8AC3E}">
        <p14:creationId xmlns:p14="http://schemas.microsoft.com/office/powerpoint/2010/main" val="6978686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2AD573-9638-3A51-BB44-56C7905E945B}"/>
              </a:ext>
            </a:extLst>
          </p:cNvPr>
          <p:cNvSpPr>
            <a:spLocks noGrp="1"/>
          </p:cNvSpPr>
          <p:nvPr>
            <p:ph type="title"/>
          </p:nvPr>
        </p:nvSpPr>
        <p:spPr/>
        <p:txBody>
          <a:bodyPr/>
          <a:lstStyle/>
          <a:p>
            <a:r>
              <a:rPr lang="en-US" dirty="0">
                <a:latin typeface="Palatino Linotype" panose="02040502050505030304" pitchFamily="18" charset="0"/>
              </a:rPr>
              <a:t>Clinical Application DNA-based Cancer Vaccines</a:t>
            </a:r>
            <a:endParaRPr lang="en-US" dirty="0"/>
          </a:p>
        </p:txBody>
      </p:sp>
      <p:sp>
        <p:nvSpPr>
          <p:cNvPr id="3" name="Content Placeholder 2">
            <a:extLst>
              <a:ext uri="{FF2B5EF4-FFF2-40B4-BE49-F238E27FC236}">
                <a16:creationId xmlns:a16="http://schemas.microsoft.com/office/drawing/2014/main" id="{F392552A-284F-3781-B176-48F966F20E0C}"/>
              </a:ext>
            </a:extLst>
          </p:cNvPr>
          <p:cNvSpPr>
            <a:spLocks noGrp="1"/>
          </p:cNvSpPr>
          <p:nvPr>
            <p:ph idx="1"/>
          </p:nvPr>
        </p:nvSpPr>
        <p:spPr/>
        <p:txBody>
          <a:bodyPr/>
          <a:lstStyle/>
          <a:p>
            <a:r>
              <a:rPr lang="en-US" dirty="0">
                <a:latin typeface="Palatino Linotype" panose="02040502050505030304" pitchFamily="18" charset="0"/>
              </a:rPr>
              <a:t>DNA vaccine has been mostly studied in cervical cancer</a:t>
            </a:r>
          </a:p>
          <a:p>
            <a:r>
              <a:rPr lang="en-US" dirty="0">
                <a:latin typeface="Palatino Linotype" panose="02040502050505030304" pitchFamily="18" charset="0"/>
              </a:rPr>
              <a:t>VGX-3100, a DNA vaccine against HPV</a:t>
            </a:r>
          </a:p>
          <a:p>
            <a:r>
              <a:rPr lang="en-US" dirty="0">
                <a:latin typeface="Palatino Linotype" panose="02040502050505030304" pitchFamily="18" charset="0"/>
              </a:rPr>
              <a:t>GX-188E is another DNA vaccine for cervical cancer that fuses multiple epitopes</a:t>
            </a:r>
          </a:p>
        </p:txBody>
      </p:sp>
    </p:spTree>
    <p:extLst>
      <p:ext uri="{BB962C8B-B14F-4D97-AF65-F5344CB8AC3E}">
        <p14:creationId xmlns:p14="http://schemas.microsoft.com/office/powerpoint/2010/main" val="42826954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76CDA-1C5D-CBA7-EFC2-CF7467046553}"/>
              </a:ext>
            </a:extLst>
          </p:cNvPr>
          <p:cNvSpPr>
            <a:spLocks noGrp="1"/>
          </p:cNvSpPr>
          <p:nvPr>
            <p:ph type="title"/>
          </p:nvPr>
        </p:nvSpPr>
        <p:spPr/>
        <p:txBody>
          <a:bodyPr/>
          <a:lstStyle/>
          <a:p>
            <a:r>
              <a:rPr lang="en-US" dirty="0">
                <a:latin typeface="Palatino Linotype" panose="02040502050505030304" pitchFamily="18" charset="0"/>
              </a:rPr>
              <a:t>Clinical Application mRNA-based Cancer Vaccines</a:t>
            </a:r>
            <a:endParaRPr lang="en-US" dirty="0"/>
          </a:p>
        </p:txBody>
      </p:sp>
      <p:sp>
        <p:nvSpPr>
          <p:cNvPr id="3" name="Content Placeholder 2">
            <a:extLst>
              <a:ext uri="{FF2B5EF4-FFF2-40B4-BE49-F238E27FC236}">
                <a16:creationId xmlns:a16="http://schemas.microsoft.com/office/drawing/2014/main" id="{595418F1-DC5C-4B62-BFB3-8CAC4E87D3AE}"/>
              </a:ext>
            </a:extLst>
          </p:cNvPr>
          <p:cNvSpPr>
            <a:spLocks noGrp="1"/>
          </p:cNvSpPr>
          <p:nvPr>
            <p:ph idx="1"/>
          </p:nvPr>
        </p:nvSpPr>
        <p:spPr/>
        <p:txBody>
          <a:bodyPr/>
          <a:lstStyle/>
          <a:p>
            <a:r>
              <a:rPr lang="en-US" dirty="0" err="1">
                <a:latin typeface="Palatino Linotype" panose="02040502050505030304" pitchFamily="18" charset="0"/>
              </a:rPr>
              <a:t>TriMix</a:t>
            </a:r>
            <a:r>
              <a:rPr lang="en-US" dirty="0">
                <a:latin typeface="Palatino Linotype" panose="02040502050505030304" pitchFamily="18" charset="0"/>
              </a:rPr>
              <a:t> mRNA comprises three mRNA encoding CD70, CD40L and a constitutively active form of TLR4</a:t>
            </a:r>
          </a:p>
          <a:p>
            <a:r>
              <a:rPr lang="en-US" dirty="0">
                <a:latin typeface="Palatino Linotype" panose="02040502050505030304" pitchFamily="18" charset="0"/>
              </a:rPr>
              <a:t>mRNA-2752 is a lipid nanoparticle encapsulating mRNAs encoding human OX40L, IL-23 and IL-36</a:t>
            </a:r>
            <a:r>
              <a:rPr lang="el-GR" dirty="0">
                <a:latin typeface="Palatino Linotype" panose="02040502050505030304" pitchFamily="18" charset="0"/>
              </a:rPr>
              <a:t>γ</a:t>
            </a:r>
            <a:endParaRPr lang="en-US" dirty="0">
              <a:latin typeface="Palatino Linotype" panose="02040502050505030304" pitchFamily="18" charset="0"/>
            </a:endParaRPr>
          </a:p>
          <a:p>
            <a:r>
              <a:rPr lang="en-US" dirty="0">
                <a:latin typeface="Palatino Linotype" panose="02040502050505030304" pitchFamily="18" charset="0"/>
              </a:rPr>
              <a:t>mRNA-252, developed by Moderna to treat lymphoma</a:t>
            </a:r>
          </a:p>
        </p:txBody>
      </p:sp>
    </p:spTree>
    <p:extLst>
      <p:ext uri="{BB962C8B-B14F-4D97-AF65-F5344CB8AC3E}">
        <p14:creationId xmlns:p14="http://schemas.microsoft.com/office/powerpoint/2010/main" val="16168815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756ADD-FA08-AC7C-CC6A-41B711CD205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B0D7DEE-DEC8-92A5-2853-C1BF3291C993}"/>
              </a:ext>
            </a:extLst>
          </p:cNvPr>
          <p:cNvSpPr>
            <a:spLocks noGrp="1"/>
          </p:cNvSpPr>
          <p:nvPr>
            <p:ph idx="1"/>
          </p:nvPr>
        </p:nvSpPr>
        <p:spPr/>
        <p:txBody>
          <a:bodyPr/>
          <a:lstStyle/>
          <a:p>
            <a:r>
              <a:rPr lang="en-US" dirty="0">
                <a:latin typeface="Palatino Linotype" panose="02040502050505030304" pitchFamily="18" charset="0"/>
              </a:rPr>
              <a:t>The basis of all immunotherapy and cancer vaccines is a comprehensive understanding of the </a:t>
            </a:r>
            <a:r>
              <a:rPr lang="en-US" dirty="0" err="1">
                <a:latin typeface="Palatino Linotype" panose="02040502050505030304" pitchFamily="18" charset="0"/>
              </a:rPr>
              <a:t>tumour’s</a:t>
            </a:r>
            <a:r>
              <a:rPr lang="en-US" dirty="0">
                <a:latin typeface="Palatino Linotype" panose="02040502050505030304" pitchFamily="18" charset="0"/>
              </a:rPr>
              <a:t> immune evasion mechanisms.</a:t>
            </a:r>
          </a:p>
          <a:p>
            <a:r>
              <a:rPr lang="en-US" dirty="0">
                <a:latin typeface="Palatino Linotype" panose="02040502050505030304" pitchFamily="18" charset="0"/>
              </a:rPr>
              <a:t>Emerging technology has made it possible to dissect the TME in depth and draw significant conclusions regarding the mechanisms of intrinsic and extrinsic resistance governing the response to therapy at various stages of disease.</a:t>
            </a:r>
          </a:p>
        </p:txBody>
      </p:sp>
    </p:spTree>
    <p:extLst>
      <p:ext uri="{BB962C8B-B14F-4D97-AF65-F5344CB8AC3E}">
        <p14:creationId xmlns:p14="http://schemas.microsoft.com/office/powerpoint/2010/main" val="31854318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25E081-0827-17E8-C981-D34D42B84063}"/>
              </a:ext>
            </a:extLst>
          </p:cNvPr>
          <p:cNvSpPr>
            <a:spLocks noGrp="1"/>
          </p:cNvSpPr>
          <p:nvPr>
            <p:ph type="title"/>
          </p:nvPr>
        </p:nvSpPr>
        <p:spPr/>
        <p:txBody>
          <a:bodyPr/>
          <a:lstStyle/>
          <a:p>
            <a:pPr algn="ctr"/>
            <a:r>
              <a:rPr lang="en-US" dirty="0">
                <a:latin typeface="Palatino Linotype" panose="02040502050505030304" pitchFamily="18" charset="0"/>
              </a:rPr>
              <a:t>Cell-based Cancer Vaccines</a:t>
            </a:r>
            <a:br>
              <a:rPr lang="en-US" dirty="0"/>
            </a:br>
            <a:endParaRPr lang="en-US" dirty="0"/>
          </a:p>
        </p:txBody>
      </p:sp>
      <p:sp>
        <p:nvSpPr>
          <p:cNvPr id="3" name="Content Placeholder 2">
            <a:extLst>
              <a:ext uri="{FF2B5EF4-FFF2-40B4-BE49-F238E27FC236}">
                <a16:creationId xmlns:a16="http://schemas.microsoft.com/office/drawing/2014/main" id="{3E155F11-3F8D-8613-D18B-FE36F05E21F6}"/>
              </a:ext>
            </a:extLst>
          </p:cNvPr>
          <p:cNvSpPr>
            <a:spLocks noGrp="1"/>
          </p:cNvSpPr>
          <p:nvPr>
            <p:ph idx="1"/>
          </p:nvPr>
        </p:nvSpPr>
        <p:spPr>
          <a:xfrm>
            <a:off x="838200" y="1825625"/>
            <a:ext cx="10515600" cy="1061954"/>
          </a:xfrm>
        </p:spPr>
        <p:txBody>
          <a:bodyPr/>
          <a:lstStyle/>
          <a:p>
            <a:pPr marL="0" indent="0">
              <a:buNone/>
            </a:pPr>
            <a:r>
              <a:rPr lang="en-US" dirty="0">
                <a:latin typeface="Palatino Linotype" panose="02040502050505030304" pitchFamily="18" charset="0"/>
              </a:rPr>
              <a:t>Cell-based cancer vaccines are often prepared from whole cells or cell fragments</a:t>
            </a:r>
          </a:p>
        </p:txBody>
      </p:sp>
      <p:sp>
        <p:nvSpPr>
          <p:cNvPr id="5" name="TextBox 4">
            <a:extLst>
              <a:ext uri="{FF2B5EF4-FFF2-40B4-BE49-F238E27FC236}">
                <a16:creationId xmlns:a16="http://schemas.microsoft.com/office/drawing/2014/main" id="{3D435F1B-E857-9BAB-1EA7-6F8296FF59B6}"/>
              </a:ext>
            </a:extLst>
          </p:cNvPr>
          <p:cNvSpPr txBox="1"/>
          <p:nvPr/>
        </p:nvSpPr>
        <p:spPr>
          <a:xfrm>
            <a:off x="6328290" y="5009042"/>
            <a:ext cx="5101390" cy="1323439"/>
          </a:xfrm>
          <a:prstGeom prst="rect">
            <a:avLst/>
          </a:prstGeom>
          <a:noFill/>
        </p:spPr>
        <p:txBody>
          <a:bodyPr wrap="square" rtlCol="0">
            <a:spAutoFit/>
          </a:bodyPr>
          <a:lstStyle/>
          <a:p>
            <a:pPr algn="ctr"/>
            <a:r>
              <a:rPr lang="en-US" sz="2000" b="1" dirty="0">
                <a:latin typeface="Palatino Linotype" panose="02040502050505030304" pitchFamily="18" charset="0"/>
              </a:rPr>
              <a:t>Tumor</a:t>
            </a:r>
            <a:r>
              <a:rPr lang="en-US" sz="2000" dirty="0">
                <a:latin typeface="Palatino Linotype" panose="02040502050505030304" pitchFamily="18" charset="0"/>
              </a:rPr>
              <a:t> Cell Vaccine</a:t>
            </a:r>
          </a:p>
          <a:p>
            <a:pPr marL="342900" indent="-342900">
              <a:buFont typeface="Arial" panose="020B0604020202020204" pitchFamily="34" charset="0"/>
              <a:buChar char="•"/>
            </a:pPr>
            <a:r>
              <a:rPr lang="en-US" sz="2000" dirty="0">
                <a:latin typeface="Palatino Linotype" panose="02040502050505030304" pitchFamily="18" charset="0"/>
              </a:rPr>
              <a:t>Tumor cell vaccine contains the whole tumor-associated antigens (epitopes for CD4+ helper T cells and CTLs)</a:t>
            </a:r>
          </a:p>
        </p:txBody>
      </p:sp>
      <p:sp>
        <p:nvSpPr>
          <p:cNvPr id="6" name="TextBox 5">
            <a:extLst>
              <a:ext uri="{FF2B5EF4-FFF2-40B4-BE49-F238E27FC236}">
                <a16:creationId xmlns:a16="http://schemas.microsoft.com/office/drawing/2014/main" id="{5D5DD988-633A-FFBB-B07E-175EF9C266F7}"/>
              </a:ext>
            </a:extLst>
          </p:cNvPr>
          <p:cNvSpPr txBox="1"/>
          <p:nvPr/>
        </p:nvSpPr>
        <p:spPr>
          <a:xfrm>
            <a:off x="6328290" y="2624809"/>
            <a:ext cx="5457524" cy="2246769"/>
          </a:xfrm>
          <a:prstGeom prst="rect">
            <a:avLst/>
          </a:prstGeom>
          <a:noFill/>
        </p:spPr>
        <p:txBody>
          <a:bodyPr wrap="square" rtlCol="0">
            <a:spAutoFit/>
          </a:bodyPr>
          <a:lstStyle/>
          <a:p>
            <a:pPr algn="ctr"/>
            <a:r>
              <a:rPr lang="en-US" sz="2000" b="1" dirty="0">
                <a:latin typeface="Palatino Linotype" panose="02040502050505030304" pitchFamily="18" charset="0"/>
              </a:rPr>
              <a:t>Immune</a:t>
            </a:r>
            <a:r>
              <a:rPr lang="en-US" sz="2000" dirty="0">
                <a:latin typeface="Palatino Linotype" panose="02040502050505030304" pitchFamily="18" charset="0"/>
              </a:rPr>
              <a:t> Cell Vaccine</a:t>
            </a:r>
          </a:p>
          <a:p>
            <a:pPr marL="285750" indent="-285750">
              <a:buFont typeface="Arial" panose="020B0604020202020204" pitchFamily="34" charset="0"/>
              <a:buChar char="•"/>
            </a:pPr>
            <a:r>
              <a:rPr lang="en-US" sz="2000" dirty="0">
                <a:latin typeface="Palatino Linotype" panose="02040502050505030304" pitchFamily="18" charset="0"/>
              </a:rPr>
              <a:t>Immune cell vaccine is based on cells role in the immune system. </a:t>
            </a:r>
          </a:p>
          <a:p>
            <a:pPr marL="285750" indent="-285750">
              <a:buFont typeface="Arial" panose="020B0604020202020204" pitchFamily="34" charset="0"/>
              <a:buChar char="•"/>
            </a:pPr>
            <a:r>
              <a:rPr lang="en-US" sz="2000" dirty="0">
                <a:latin typeface="Palatino Linotype" panose="02040502050505030304" pitchFamily="18" charset="0"/>
              </a:rPr>
              <a:t>Import tumor-associated antigens into DCs to make them play the role of antigen presentation and activate T cells.</a:t>
            </a:r>
          </a:p>
          <a:p>
            <a:pPr marL="285750" indent="-285750">
              <a:buFont typeface="Arial" panose="020B0604020202020204" pitchFamily="34" charset="0"/>
              <a:buChar char="•"/>
            </a:pPr>
            <a:r>
              <a:rPr lang="en-US" sz="2000" dirty="0">
                <a:latin typeface="Palatino Linotype" panose="02040502050505030304" pitchFamily="18" charset="0"/>
              </a:rPr>
              <a:t>Exosomes released by DCs (</a:t>
            </a:r>
            <a:r>
              <a:rPr lang="en-US" sz="2000" b="1" dirty="0" err="1">
                <a:latin typeface="Palatino Linotype" panose="02040502050505030304" pitchFamily="18" charset="0"/>
              </a:rPr>
              <a:t>DCexos</a:t>
            </a:r>
            <a:r>
              <a:rPr lang="en-US" sz="2000" dirty="0">
                <a:latin typeface="Palatino Linotype" panose="02040502050505030304" pitchFamily="18" charset="0"/>
              </a:rPr>
              <a:t>)</a:t>
            </a:r>
          </a:p>
        </p:txBody>
      </p:sp>
      <p:pic>
        <p:nvPicPr>
          <p:cNvPr id="8" name="Picture 7">
            <a:extLst>
              <a:ext uri="{FF2B5EF4-FFF2-40B4-BE49-F238E27FC236}">
                <a16:creationId xmlns:a16="http://schemas.microsoft.com/office/drawing/2014/main" id="{037C444D-D9BC-B248-0329-E198BFA0C0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5081" y="2887579"/>
            <a:ext cx="5640919" cy="3664539"/>
          </a:xfrm>
          <a:prstGeom prst="rect">
            <a:avLst/>
          </a:prstGeom>
        </p:spPr>
      </p:pic>
    </p:spTree>
    <p:extLst>
      <p:ext uri="{BB962C8B-B14F-4D97-AF65-F5344CB8AC3E}">
        <p14:creationId xmlns:p14="http://schemas.microsoft.com/office/powerpoint/2010/main" val="15297701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627A6-9185-A497-1E98-23A7EF9DA6C3}"/>
              </a:ext>
            </a:extLst>
          </p:cNvPr>
          <p:cNvSpPr>
            <a:spLocks noGrp="1"/>
          </p:cNvSpPr>
          <p:nvPr>
            <p:ph type="title"/>
          </p:nvPr>
        </p:nvSpPr>
        <p:spPr/>
        <p:txBody>
          <a:bodyPr/>
          <a:lstStyle/>
          <a:p>
            <a:pPr algn="ctr"/>
            <a:r>
              <a:rPr lang="en-US" dirty="0">
                <a:latin typeface="Palatino Linotype" panose="02040502050505030304" pitchFamily="18" charset="0"/>
              </a:rPr>
              <a:t>Cell-based Cancer Vaccines</a:t>
            </a:r>
          </a:p>
        </p:txBody>
      </p:sp>
      <p:sp>
        <p:nvSpPr>
          <p:cNvPr id="3" name="Content Placeholder 2">
            <a:extLst>
              <a:ext uri="{FF2B5EF4-FFF2-40B4-BE49-F238E27FC236}">
                <a16:creationId xmlns:a16="http://schemas.microsoft.com/office/drawing/2014/main" id="{4B26E93B-B22E-3AF4-A6FD-0F8722F8ECDD}"/>
              </a:ext>
            </a:extLst>
          </p:cNvPr>
          <p:cNvSpPr>
            <a:spLocks noGrp="1"/>
          </p:cNvSpPr>
          <p:nvPr>
            <p:ph idx="1"/>
          </p:nvPr>
        </p:nvSpPr>
        <p:spPr/>
        <p:txBody>
          <a:bodyPr>
            <a:normAutofit fontScale="85000" lnSpcReduction="20000"/>
          </a:bodyPr>
          <a:lstStyle/>
          <a:p>
            <a:r>
              <a:rPr lang="en-US" dirty="0">
                <a:latin typeface="Palatino Linotype" panose="02040502050505030304" pitchFamily="18" charset="0"/>
              </a:rPr>
              <a:t>Improve immunogenicity</a:t>
            </a:r>
          </a:p>
          <a:p>
            <a:r>
              <a:rPr lang="en-US" dirty="0">
                <a:latin typeface="Palatino Linotype" panose="02040502050505030304" pitchFamily="18" charset="0"/>
              </a:rPr>
              <a:t>Secretion of soluble factors could suppress immune cells</a:t>
            </a:r>
          </a:p>
          <a:p>
            <a:r>
              <a:rPr lang="en-US" dirty="0">
                <a:latin typeface="Palatino Linotype" panose="02040502050505030304" pitchFamily="18" charset="0"/>
              </a:rPr>
              <a:t>Blockade of programmed cell death ligand 1 (</a:t>
            </a:r>
            <a:r>
              <a:rPr lang="en-US" b="1" dirty="0">
                <a:latin typeface="Palatino Linotype" panose="02040502050505030304" pitchFamily="18" charset="0"/>
              </a:rPr>
              <a:t>PD-L1</a:t>
            </a:r>
            <a:r>
              <a:rPr lang="en-US" dirty="0">
                <a:latin typeface="Palatino Linotype" panose="02040502050505030304" pitchFamily="18" charset="0"/>
              </a:rPr>
              <a:t>) and cytotoxic T-lymphocyte-associated protein 4 (</a:t>
            </a:r>
            <a:r>
              <a:rPr lang="en-US" b="1" dirty="0">
                <a:latin typeface="Palatino Linotype" panose="02040502050505030304" pitchFamily="18" charset="0"/>
              </a:rPr>
              <a:t>CTLA-4</a:t>
            </a:r>
            <a:r>
              <a:rPr lang="en-US" dirty="0">
                <a:latin typeface="Palatino Linotype" panose="02040502050505030304" pitchFamily="18" charset="0"/>
              </a:rPr>
              <a:t>) can enhance the cell-based therapeutic vaccination</a:t>
            </a:r>
          </a:p>
          <a:p>
            <a:r>
              <a:rPr lang="en-US" dirty="0">
                <a:latin typeface="Palatino Linotype" panose="02040502050505030304" pitchFamily="18" charset="0"/>
              </a:rPr>
              <a:t>DC vaccines can be combined with RT to increase the immune response. The radiotherapy could cause the recruitment of RT-recruited tumor-associated neutrophils (RT-Ns), resulting in the increase of reactive oxygen species (ROS) and the oxidative damage of tumor cells </a:t>
            </a:r>
          </a:p>
          <a:p>
            <a:r>
              <a:rPr lang="en-US" dirty="0">
                <a:latin typeface="Palatino Linotype" panose="02040502050505030304" pitchFamily="18" charset="0"/>
              </a:rPr>
              <a:t>With the apoptosis of tumor cells, the tumor neoantigens and danger signal would be released, promoting the recognition of antigens and maturation of DCs</a:t>
            </a:r>
          </a:p>
          <a:p>
            <a:r>
              <a:rPr lang="en-US" dirty="0">
                <a:latin typeface="Palatino Linotype" panose="02040502050505030304" pitchFamily="18" charset="0"/>
              </a:rPr>
              <a:t>DC vaccine could be used with the combination of adjuvants, cytokines,  chemotherapy…</a:t>
            </a:r>
          </a:p>
        </p:txBody>
      </p:sp>
      <p:pic>
        <p:nvPicPr>
          <p:cNvPr id="5" name="Picture 4">
            <a:extLst>
              <a:ext uri="{FF2B5EF4-FFF2-40B4-BE49-F238E27FC236}">
                <a16:creationId xmlns:a16="http://schemas.microsoft.com/office/drawing/2014/main" id="{5222D79C-AA09-9257-204D-12243AD90F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9172" y="50101"/>
            <a:ext cx="1802892" cy="2395486"/>
          </a:xfrm>
          <a:prstGeom prst="rect">
            <a:avLst/>
          </a:prstGeom>
        </p:spPr>
      </p:pic>
    </p:spTree>
    <p:extLst>
      <p:ext uri="{BB962C8B-B14F-4D97-AF65-F5344CB8AC3E}">
        <p14:creationId xmlns:p14="http://schemas.microsoft.com/office/powerpoint/2010/main" val="20860473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DD171-2234-161A-EE08-9E322BCA2DBE}"/>
              </a:ext>
            </a:extLst>
          </p:cNvPr>
          <p:cNvSpPr>
            <a:spLocks noGrp="1"/>
          </p:cNvSpPr>
          <p:nvPr>
            <p:ph type="title"/>
          </p:nvPr>
        </p:nvSpPr>
        <p:spPr/>
        <p:txBody>
          <a:bodyPr/>
          <a:lstStyle/>
          <a:p>
            <a:pPr algn="ctr"/>
            <a:r>
              <a:rPr lang="en-US" dirty="0">
                <a:latin typeface="Palatino Linotype" panose="02040502050505030304" pitchFamily="18" charset="0"/>
              </a:rPr>
              <a:t>Virus-based Cancer Vaccines</a:t>
            </a:r>
          </a:p>
        </p:txBody>
      </p:sp>
      <p:sp>
        <p:nvSpPr>
          <p:cNvPr id="3" name="Content Placeholder 2">
            <a:extLst>
              <a:ext uri="{FF2B5EF4-FFF2-40B4-BE49-F238E27FC236}">
                <a16:creationId xmlns:a16="http://schemas.microsoft.com/office/drawing/2014/main" id="{5FA18824-CF27-B087-7CCC-8BEFEE32A281}"/>
              </a:ext>
            </a:extLst>
          </p:cNvPr>
          <p:cNvSpPr>
            <a:spLocks noGrp="1"/>
          </p:cNvSpPr>
          <p:nvPr>
            <p:ph idx="1"/>
          </p:nvPr>
        </p:nvSpPr>
        <p:spPr/>
        <p:txBody>
          <a:bodyPr>
            <a:normAutofit lnSpcReduction="10000"/>
          </a:bodyPr>
          <a:lstStyle/>
          <a:p>
            <a:r>
              <a:rPr lang="en-US" dirty="0">
                <a:latin typeface="Palatino Linotype" panose="02040502050505030304" pitchFamily="18" charset="0"/>
              </a:rPr>
              <a:t>Viruses are naturally immunogenic and their genetic material can be engineered to contain sequences encoding tumor antigens</a:t>
            </a:r>
          </a:p>
          <a:p>
            <a:r>
              <a:rPr lang="en-US" dirty="0">
                <a:latin typeface="Palatino Linotype" panose="02040502050505030304" pitchFamily="18" charset="0"/>
              </a:rPr>
              <a:t>Several recombinant viruses, such as adenovirus, can infect immune cells as vectors. The engineered virus vaccines can present tumor antigens in large quantities in the immune system and produce anti-tumor immunity</a:t>
            </a:r>
          </a:p>
          <a:p>
            <a:r>
              <a:rPr lang="en-US" dirty="0">
                <a:latin typeface="Palatino Linotype" panose="02040502050505030304" pitchFamily="18" charset="0"/>
              </a:rPr>
              <a:t>Oncolytic virus can be used as a vector as well. Except for providing tumor antigens, the virus itself can also lyse the tumor, release tumor antigens, further increase the vaccine's effectiveness, and produce long-term immune memory</a:t>
            </a:r>
          </a:p>
        </p:txBody>
      </p:sp>
    </p:spTree>
    <p:extLst>
      <p:ext uri="{BB962C8B-B14F-4D97-AF65-F5344CB8AC3E}">
        <p14:creationId xmlns:p14="http://schemas.microsoft.com/office/powerpoint/2010/main" val="32611954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03026-2F6C-0D88-7BCC-DBC2299D176E}"/>
              </a:ext>
            </a:extLst>
          </p:cNvPr>
          <p:cNvSpPr>
            <a:spLocks noGrp="1"/>
          </p:cNvSpPr>
          <p:nvPr>
            <p:ph type="title"/>
          </p:nvPr>
        </p:nvSpPr>
        <p:spPr/>
        <p:txBody>
          <a:bodyPr/>
          <a:lstStyle/>
          <a:p>
            <a:pPr algn="ctr"/>
            <a:r>
              <a:rPr lang="en-US" dirty="0">
                <a:latin typeface="Palatino Linotype" panose="02040502050505030304" pitchFamily="18" charset="0"/>
              </a:rPr>
              <a:t>Virus-based Cancer Vaccines</a:t>
            </a:r>
            <a:endParaRPr lang="en-US" dirty="0"/>
          </a:p>
        </p:txBody>
      </p:sp>
      <p:sp>
        <p:nvSpPr>
          <p:cNvPr id="3" name="Content Placeholder 2">
            <a:extLst>
              <a:ext uri="{FF2B5EF4-FFF2-40B4-BE49-F238E27FC236}">
                <a16:creationId xmlns:a16="http://schemas.microsoft.com/office/drawing/2014/main" id="{08188A6A-6800-0EFA-C34D-EDE147365680}"/>
              </a:ext>
            </a:extLst>
          </p:cNvPr>
          <p:cNvSpPr>
            <a:spLocks noGrp="1"/>
          </p:cNvSpPr>
          <p:nvPr>
            <p:ph idx="1"/>
          </p:nvPr>
        </p:nvSpPr>
        <p:spPr/>
        <p:txBody>
          <a:bodyPr/>
          <a:lstStyle/>
          <a:p>
            <a:pPr marL="0" indent="0">
              <a:buNone/>
            </a:pPr>
            <a:r>
              <a:rPr lang="en-US" dirty="0">
                <a:latin typeface="Palatino Linotype" panose="02040502050505030304" pitchFamily="18" charset="0"/>
              </a:rPr>
              <a:t>Primary benefits of virus-based vaccines is that the vaccine can make innate and adaptive immune work together to achieve an effective and long-lasting immune response</a:t>
            </a:r>
          </a:p>
          <a:p>
            <a:endParaRPr lang="en-US" dirty="0"/>
          </a:p>
          <a:p>
            <a:pPr marL="0" indent="0">
              <a:buNone/>
            </a:pPr>
            <a:r>
              <a:rPr lang="en-US" b="1" dirty="0">
                <a:latin typeface="Palatino Linotype" panose="02040502050505030304" pitchFamily="18" charset="0"/>
              </a:rPr>
              <a:t>Three forms </a:t>
            </a:r>
            <a:r>
              <a:rPr lang="en-US" dirty="0">
                <a:latin typeface="Palatino Linotype" panose="02040502050505030304" pitchFamily="18" charset="0"/>
              </a:rPr>
              <a:t>of the virus based vaccines:</a:t>
            </a:r>
          </a:p>
          <a:p>
            <a:r>
              <a:rPr lang="en-US" dirty="0">
                <a:latin typeface="Palatino Linotype" panose="02040502050505030304" pitchFamily="18" charset="0"/>
              </a:rPr>
              <a:t>Inactivated, live attenuated, or subunit vaccines against the virus that can cause the tumor</a:t>
            </a:r>
          </a:p>
          <a:p>
            <a:r>
              <a:rPr lang="en-US" dirty="0">
                <a:latin typeface="Palatino Linotype" panose="02040502050505030304" pitchFamily="18" charset="0"/>
              </a:rPr>
              <a:t>Oncolytic virus vaccine </a:t>
            </a:r>
          </a:p>
          <a:p>
            <a:r>
              <a:rPr lang="en-US" dirty="0">
                <a:latin typeface="Palatino Linotype" panose="02040502050505030304" pitchFamily="18" charset="0"/>
              </a:rPr>
              <a:t>Virus vector vaccine</a:t>
            </a:r>
          </a:p>
          <a:p>
            <a:endParaRPr lang="en-US" dirty="0"/>
          </a:p>
        </p:txBody>
      </p:sp>
    </p:spTree>
    <p:extLst>
      <p:ext uri="{BB962C8B-B14F-4D97-AF65-F5344CB8AC3E}">
        <p14:creationId xmlns:p14="http://schemas.microsoft.com/office/powerpoint/2010/main" val="30349346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732E8F-02E7-D8F7-7E80-08AF9FCAEEE0}"/>
              </a:ext>
            </a:extLst>
          </p:cNvPr>
          <p:cNvSpPr>
            <a:spLocks noGrp="1"/>
          </p:cNvSpPr>
          <p:nvPr>
            <p:ph type="title"/>
          </p:nvPr>
        </p:nvSpPr>
        <p:spPr/>
        <p:txBody>
          <a:bodyPr/>
          <a:lstStyle/>
          <a:p>
            <a:pPr algn="ctr"/>
            <a:r>
              <a:rPr lang="en-US" dirty="0">
                <a:latin typeface="Palatino Linotype" panose="02040502050505030304" pitchFamily="18" charset="0"/>
              </a:rPr>
              <a:t>Virus-based Cancer Vaccines</a:t>
            </a:r>
            <a:endParaRPr lang="en-US" dirty="0"/>
          </a:p>
        </p:txBody>
      </p:sp>
      <p:sp>
        <p:nvSpPr>
          <p:cNvPr id="3" name="Content Placeholder 2">
            <a:extLst>
              <a:ext uri="{FF2B5EF4-FFF2-40B4-BE49-F238E27FC236}">
                <a16:creationId xmlns:a16="http://schemas.microsoft.com/office/drawing/2014/main" id="{177986AE-0D89-2A2D-65C8-51656B6ECA2D}"/>
              </a:ext>
            </a:extLst>
          </p:cNvPr>
          <p:cNvSpPr>
            <a:spLocks noGrp="1"/>
          </p:cNvSpPr>
          <p:nvPr>
            <p:ph idx="1"/>
          </p:nvPr>
        </p:nvSpPr>
        <p:spPr/>
        <p:txBody>
          <a:bodyPr/>
          <a:lstStyle/>
          <a:p>
            <a:r>
              <a:rPr lang="en-US" dirty="0">
                <a:latin typeface="Palatino Linotype" panose="02040502050505030304" pitchFamily="18" charset="0"/>
              </a:rPr>
              <a:t>About 12% of cancer is attributed to viral infections. Epstein-Barr virus, HBV, Hepatitis C virus, and HPV are the most common cancer-related viruses </a:t>
            </a:r>
          </a:p>
          <a:p>
            <a:r>
              <a:rPr lang="en-US" dirty="0">
                <a:latin typeface="Palatino Linotype" panose="02040502050505030304" pitchFamily="18" charset="0"/>
              </a:rPr>
              <a:t>Oncolytic virus is a novel immunotherapy that explicitly kills tumor cells and promotes anti-tumor responses. After being infected by the oncolytic virus, tumor cells produce ROS and cytokines, stimulating immune cells. Subsequently, the oncolysis would happen, and substances like TAAs would release as well</a:t>
            </a:r>
          </a:p>
        </p:txBody>
      </p:sp>
    </p:spTree>
    <p:extLst>
      <p:ext uri="{BB962C8B-B14F-4D97-AF65-F5344CB8AC3E}">
        <p14:creationId xmlns:p14="http://schemas.microsoft.com/office/powerpoint/2010/main" val="6133959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9AE215-4658-BA6C-AD10-CDE752F50A98}"/>
              </a:ext>
            </a:extLst>
          </p:cNvPr>
          <p:cNvSpPr>
            <a:spLocks noGrp="1"/>
          </p:cNvSpPr>
          <p:nvPr>
            <p:ph type="title"/>
          </p:nvPr>
        </p:nvSpPr>
        <p:spPr/>
        <p:txBody>
          <a:bodyPr/>
          <a:lstStyle/>
          <a:p>
            <a:pPr algn="ctr"/>
            <a:r>
              <a:rPr lang="en-US" dirty="0">
                <a:latin typeface="Palatino Linotype" panose="02040502050505030304" pitchFamily="18" charset="0"/>
              </a:rPr>
              <a:t>Virus-based Cancer Vaccines</a:t>
            </a:r>
            <a:endParaRPr lang="en-US" dirty="0"/>
          </a:p>
        </p:txBody>
      </p:sp>
      <p:sp>
        <p:nvSpPr>
          <p:cNvPr id="3" name="Content Placeholder 2">
            <a:extLst>
              <a:ext uri="{FF2B5EF4-FFF2-40B4-BE49-F238E27FC236}">
                <a16:creationId xmlns:a16="http://schemas.microsoft.com/office/drawing/2014/main" id="{250CB138-6143-C7A3-961D-A03CC4563421}"/>
              </a:ext>
            </a:extLst>
          </p:cNvPr>
          <p:cNvSpPr>
            <a:spLocks noGrp="1"/>
          </p:cNvSpPr>
          <p:nvPr>
            <p:ph idx="1"/>
          </p:nvPr>
        </p:nvSpPr>
        <p:spPr/>
        <p:txBody>
          <a:bodyPr/>
          <a:lstStyle/>
          <a:p>
            <a:r>
              <a:rPr lang="en-US" dirty="0">
                <a:latin typeface="Palatino Linotype" panose="02040502050505030304" pitchFamily="18" charset="0"/>
              </a:rPr>
              <a:t>Combining virus-based vaccines with </a:t>
            </a:r>
            <a:r>
              <a:rPr lang="en-US" b="1" dirty="0">
                <a:latin typeface="Palatino Linotype" panose="02040502050505030304" pitchFamily="18" charset="0"/>
              </a:rPr>
              <a:t>PD-1</a:t>
            </a:r>
            <a:r>
              <a:rPr lang="en-US" dirty="0">
                <a:latin typeface="Palatino Linotype" panose="02040502050505030304" pitchFamily="18" charset="0"/>
              </a:rPr>
              <a:t> inhibitors is the most common. </a:t>
            </a:r>
          </a:p>
          <a:p>
            <a:r>
              <a:rPr lang="en-US" dirty="0">
                <a:latin typeface="Palatino Linotype" panose="02040502050505030304" pitchFamily="18" charset="0"/>
              </a:rPr>
              <a:t>Widely studied protein </a:t>
            </a:r>
            <a:r>
              <a:rPr lang="en-US" b="1" dirty="0">
                <a:latin typeface="Palatino Linotype" panose="02040502050505030304" pitchFamily="18" charset="0"/>
              </a:rPr>
              <a:t>YAP</a:t>
            </a:r>
            <a:r>
              <a:rPr lang="en-US" dirty="0">
                <a:latin typeface="Palatino Linotype" panose="02040502050505030304" pitchFamily="18" charset="0"/>
              </a:rPr>
              <a:t>, a coactivator of the Hippo pathway, was found to do with Treg regulation, which is a significant immunosuppressive cell. </a:t>
            </a:r>
          </a:p>
          <a:p>
            <a:r>
              <a:rPr lang="en-US" b="1" dirty="0">
                <a:latin typeface="Palatino Linotype" panose="02040502050505030304" pitchFamily="18" charset="0"/>
              </a:rPr>
              <a:t>Deficiency of YAP </a:t>
            </a:r>
            <a:r>
              <a:rPr lang="en-US" dirty="0">
                <a:latin typeface="Palatino Linotype" panose="02040502050505030304" pitchFamily="18" charset="0"/>
              </a:rPr>
              <a:t>would cause the </a:t>
            </a:r>
            <a:r>
              <a:rPr lang="en-US" b="1" dirty="0">
                <a:latin typeface="Palatino Linotype" panose="02040502050505030304" pitchFamily="18" charset="0"/>
              </a:rPr>
              <a:t>dysfunction of Treg</a:t>
            </a:r>
            <a:r>
              <a:rPr lang="en-US" dirty="0">
                <a:latin typeface="Palatino Linotype" panose="02040502050505030304" pitchFamily="18" charset="0"/>
              </a:rPr>
              <a:t>. </a:t>
            </a:r>
          </a:p>
          <a:p>
            <a:r>
              <a:rPr lang="en-US" dirty="0">
                <a:latin typeface="Palatino Linotype" panose="02040502050505030304" pitchFamily="18" charset="0"/>
              </a:rPr>
              <a:t>Targeting YAP could improve the cancer vaccines anti-tumor efficacy by destroying the immunosuppressive environment made by Tregs</a:t>
            </a:r>
          </a:p>
        </p:txBody>
      </p:sp>
    </p:spTree>
    <p:extLst>
      <p:ext uri="{BB962C8B-B14F-4D97-AF65-F5344CB8AC3E}">
        <p14:creationId xmlns:p14="http://schemas.microsoft.com/office/powerpoint/2010/main" val="16723513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60D378-AC44-295B-D440-35CE075CBCB8}"/>
              </a:ext>
            </a:extLst>
          </p:cNvPr>
          <p:cNvSpPr>
            <a:spLocks noGrp="1"/>
          </p:cNvSpPr>
          <p:nvPr>
            <p:ph type="title"/>
          </p:nvPr>
        </p:nvSpPr>
        <p:spPr/>
        <p:txBody>
          <a:bodyPr/>
          <a:lstStyle/>
          <a:p>
            <a:pPr algn="ctr"/>
            <a:r>
              <a:rPr lang="en-US" dirty="0">
                <a:latin typeface="Palatino Linotype" panose="02040502050505030304" pitchFamily="18" charset="0"/>
              </a:rPr>
              <a:t>Virus-based Cancer Vaccines</a:t>
            </a:r>
            <a:endParaRPr lang="en-US" dirty="0"/>
          </a:p>
        </p:txBody>
      </p:sp>
      <p:sp>
        <p:nvSpPr>
          <p:cNvPr id="3" name="Content Placeholder 2">
            <a:extLst>
              <a:ext uri="{FF2B5EF4-FFF2-40B4-BE49-F238E27FC236}">
                <a16:creationId xmlns:a16="http://schemas.microsoft.com/office/drawing/2014/main" id="{329C3550-6C6B-44D6-E146-D4C19865F854}"/>
              </a:ext>
            </a:extLst>
          </p:cNvPr>
          <p:cNvSpPr>
            <a:spLocks noGrp="1"/>
          </p:cNvSpPr>
          <p:nvPr>
            <p:ph idx="1"/>
          </p:nvPr>
        </p:nvSpPr>
        <p:spPr/>
        <p:txBody>
          <a:bodyPr/>
          <a:lstStyle/>
          <a:p>
            <a:r>
              <a:rPr lang="en-US" dirty="0">
                <a:latin typeface="Palatino Linotype" panose="02040502050505030304" pitchFamily="18" charset="0"/>
              </a:rPr>
              <a:t>Tissue growth factor β (</a:t>
            </a:r>
            <a:r>
              <a:rPr lang="en-US" b="1" dirty="0">
                <a:latin typeface="Palatino Linotype" panose="02040502050505030304" pitchFamily="18" charset="0"/>
              </a:rPr>
              <a:t>TGF-β</a:t>
            </a:r>
            <a:r>
              <a:rPr lang="en-US" dirty="0">
                <a:latin typeface="Palatino Linotype" panose="02040502050505030304" pitchFamily="18" charset="0"/>
              </a:rPr>
              <a:t>) was also found to induce immune suppression by influencing multiple immune cells, including </a:t>
            </a:r>
            <a:r>
              <a:rPr lang="en-US" b="1" dirty="0">
                <a:latin typeface="Palatino Linotype" panose="02040502050505030304" pitchFamily="18" charset="0"/>
              </a:rPr>
              <a:t>T cells</a:t>
            </a:r>
            <a:r>
              <a:rPr lang="en-US" dirty="0">
                <a:latin typeface="Palatino Linotype" panose="02040502050505030304" pitchFamily="18" charset="0"/>
              </a:rPr>
              <a:t> and </a:t>
            </a:r>
            <a:r>
              <a:rPr lang="en-US" b="1" dirty="0">
                <a:latin typeface="Palatino Linotype" panose="02040502050505030304" pitchFamily="18" charset="0"/>
              </a:rPr>
              <a:t>NK cells</a:t>
            </a:r>
            <a:r>
              <a:rPr lang="en-US" dirty="0">
                <a:latin typeface="Palatino Linotype" panose="02040502050505030304" pitchFamily="18" charset="0"/>
              </a:rPr>
              <a:t>. TGF-β might also be a great target to decrease tumor-induced immunosuppression.</a:t>
            </a:r>
          </a:p>
          <a:p>
            <a:r>
              <a:rPr lang="en-US" dirty="0">
                <a:latin typeface="Palatino Linotype" panose="02040502050505030304" pitchFamily="18" charset="0"/>
              </a:rPr>
              <a:t>M7824, a novel bifunctional monoclonal antibody anti-PD-L1 and TGF-β, could synergistically increase the efficacy of virus-based cancer vaccines</a:t>
            </a:r>
          </a:p>
        </p:txBody>
      </p:sp>
    </p:spTree>
    <p:extLst>
      <p:ext uri="{BB962C8B-B14F-4D97-AF65-F5344CB8AC3E}">
        <p14:creationId xmlns:p14="http://schemas.microsoft.com/office/powerpoint/2010/main" val="34131729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1774</TotalTime>
  <Words>1869</Words>
  <Application>Microsoft Office PowerPoint</Application>
  <PresentationFormat>Widescreen</PresentationFormat>
  <Paragraphs>121</Paragraphs>
  <Slides>28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Calibri</vt:lpstr>
      <vt:lpstr>Calibri Light</vt:lpstr>
      <vt:lpstr>Palatino Linotype</vt:lpstr>
      <vt:lpstr>Office Theme</vt:lpstr>
      <vt:lpstr>Vaccines in Tumor Therapy 2</vt:lpstr>
      <vt:lpstr>Four Categories of Cancer Vaccines</vt:lpstr>
      <vt:lpstr>Cell-based Cancer Vaccines </vt:lpstr>
      <vt:lpstr>Cell-based Cancer Vaccines</vt:lpstr>
      <vt:lpstr>Virus-based Cancer Vaccines</vt:lpstr>
      <vt:lpstr>Virus-based Cancer Vaccines</vt:lpstr>
      <vt:lpstr>Virus-based Cancer Vaccines</vt:lpstr>
      <vt:lpstr>Virus-based Cancer Vaccines</vt:lpstr>
      <vt:lpstr>Virus-based Cancer Vaccines</vt:lpstr>
      <vt:lpstr>Peptide-based Cancer Vaccines</vt:lpstr>
      <vt:lpstr>Peptide-based Cancer Vaccines</vt:lpstr>
      <vt:lpstr>Peptide-based Cancer Vaccines</vt:lpstr>
      <vt:lpstr>Peptide-based Cancer Vaccines</vt:lpstr>
      <vt:lpstr>Peptide-based Cancer Vaccines</vt:lpstr>
      <vt:lpstr>Nucleic acid-based Cancer Vaccines</vt:lpstr>
      <vt:lpstr>Nucleic acid-based Cancer Vaccines</vt:lpstr>
      <vt:lpstr>Nucleic acid-based Cancer Vaccines</vt:lpstr>
      <vt:lpstr>DNA Vaccines</vt:lpstr>
      <vt:lpstr>DNA Vaccines</vt:lpstr>
      <vt:lpstr>mRNA Vaccines</vt:lpstr>
      <vt:lpstr>mRNA Vaccines</vt:lpstr>
      <vt:lpstr>Clinical Application Cell-based Cancer Vaccines</vt:lpstr>
      <vt:lpstr>Clinical Application Cell-based Cancer Vaccines</vt:lpstr>
      <vt:lpstr>Clinical Application Virus-based Cancer Vaccines</vt:lpstr>
      <vt:lpstr>Clinical Application Peptide-based Cancer Vaccines</vt:lpstr>
      <vt:lpstr>Clinical Application DNA-based Cancer Vaccines</vt:lpstr>
      <vt:lpstr>Clinical Application mRNA-based Cancer Vaccines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Vaccines in Tumor Therapy 1</dc:title>
  <dc:creator>Aleksandar Arsenijevic</dc:creator>
  <cp:lastModifiedBy>ivanjovanovic77@gmail.com</cp:lastModifiedBy>
  <cp:revision>2</cp:revision>
  <dcterms:created xsi:type="dcterms:W3CDTF">2024-01-07T23:24:57Z</dcterms:created>
  <dcterms:modified xsi:type="dcterms:W3CDTF">2024-01-09T15:46:57Z</dcterms:modified>
</cp:coreProperties>
</file>